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6" r:id="rId4"/>
    <p:sldId id="269" r:id="rId5"/>
    <p:sldId id="257" r:id="rId6"/>
    <p:sldId id="258" r:id="rId7"/>
    <p:sldId id="259" r:id="rId8"/>
    <p:sldId id="260" r:id="rId9"/>
    <p:sldId id="261" r:id="rId10"/>
    <p:sldId id="262" r:id="rId11"/>
    <p:sldId id="263" r:id="rId12"/>
    <p:sldId id="264" r:id="rId13"/>
    <p:sldId id="265" r:id="rId14"/>
    <p:sldId id="267" r:id="rId15"/>
    <p:sldId id="270" r:id="rId16"/>
    <p:sldId id="271" r:id="rId17"/>
    <p:sldId id="273" r:id="rId18"/>
    <p:sldId id="272" r:id="rId19"/>
    <p:sldId id="275" r:id="rId20"/>
    <p:sldId id="274" r:id="rId21"/>
    <p:sldId id="277" r:id="rId22"/>
    <p:sldId id="276"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771" autoAdjust="0"/>
  </p:normalViewPr>
  <p:slideViewPr>
    <p:cSldViewPr snapToGrid="0">
      <p:cViewPr>
        <p:scale>
          <a:sx n="100" d="100"/>
          <a:sy n="100" d="100"/>
        </p:scale>
        <p:origin x="936" y="6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lang="ja-JP" altLang="en-US" smtClean="0"/>
              <a:t>マスター タイトルの書式設定</a:t>
            </a:r>
            <a:endParaRPr 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a:p>
        </p:txBody>
      </p:sp>
      <p:sp>
        <p:nvSpPr>
          <p:cNvPr id="4" name="日付プレースホルダー 3"/>
          <p:cNvSpPr>
            <a:spLocks noGrp="1"/>
          </p:cNvSpPr>
          <p:nvPr>
            <p:ph type="dt" sz="half" idx="10"/>
          </p:nvPr>
        </p:nvSpPr>
        <p:spPr/>
        <p:txBody>
          <a:bodyPr/>
          <a:lstStyle/>
          <a:p>
            <a:fld id="{D5DCC788-7C24-4BBC-8D3D-D2AC82902F60}" type="datetimeFigureOut">
              <a:rPr lang="en-US" smtClean="0"/>
              <a:t>9/14/2017</a:t>
            </a:fld>
            <a:endParaRPr lang="en-US"/>
          </a:p>
        </p:txBody>
      </p:sp>
      <p:sp>
        <p:nvSpPr>
          <p:cNvPr id="5" name="フッター プレースホルダー 4"/>
          <p:cNvSpPr>
            <a:spLocks noGrp="1"/>
          </p:cNvSpPr>
          <p:nvPr>
            <p:ph type="ftr" sz="quarter" idx="11"/>
          </p:nvPr>
        </p:nvSpPr>
        <p:spPr/>
        <p:txBody>
          <a:bodyPr/>
          <a:lstStyle/>
          <a:p>
            <a:endParaRPr lang="en-US"/>
          </a:p>
        </p:txBody>
      </p:sp>
      <p:sp>
        <p:nvSpPr>
          <p:cNvPr id="6" name="スライド番号プレースホルダー 5"/>
          <p:cNvSpPr>
            <a:spLocks noGrp="1"/>
          </p:cNvSpPr>
          <p:nvPr>
            <p:ph type="sldNum" sz="quarter" idx="12"/>
          </p:nvPr>
        </p:nvSpPr>
        <p:spPr/>
        <p:txBody>
          <a:bodyPr/>
          <a:lstStyle/>
          <a:p>
            <a:fld id="{E95703A1-87E7-4A2B-BD79-1142E83355C7}" type="slidenum">
              <a:rPr lang="en-US" smtClean="0"/>
              <a:t>‹#›</a:t>
            </a:fld>
            <a:endParaRPr lang="en-US"/>
          </a:p>
        </p:txBody>
      </p:sp>
    </p:spTree>
    <p:extLst>
      <p:ext uri="{BB962C8B-B14F-4D97-AF65-F5344CB8AC3E}">
        <p14:creationId xmlns:p14="http://schemas.microsoft.com/office/powerpoint/2010/main" val="3543496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日付プレースホルダー 3"/>
          <p:cNvSpPr>
            <a:spLocks noGrp="1"/>
          </p:cNvSpPr>
          <p:nvPr>
            <p:ph type="dt" sz="half" idx="10"/>
          </p:nvPr>
        </p:nvSpPr>
        <p:spPr/>
        <p:txBody>
          <a:bodyPr/>
          <a:lstStyle/>
          <a:p>
            <a:fld id="{D5DCC788-7C24-4BBC-8D3D-D2AC82902F60}" type="datetimeFigureOut">
              <a:rPr lang="en-US" smtClean="0"/>
              <a:t>9/14/2017</a:t>
            </a:fld>
            <a:endParaRPr lang="en-US"/>
          </a:p>
        </p:txBody>
      </p:sp>
      <p:sp>
        <p:nvSpPr>
          <p:cNvPr id="5" name="フッター プレースホルダー 4"/>
          <p:cNvSpPr>
            <a:spLocks noGrp="1"/>
          </p:cNvSpPr>
          <p:nvPr>
            <p:ph type="ftr" sz="quarter" idx="11"/>
          </p:nvPr>
        </p:nvSpPr>
        <p:spPr/>
        <p:txBody>
          <a:bodyPr/>
          <a:lstStyle/>
          <a:p>
            <a:endParaRPr lang="en-US"/>
          </a:p>
        </p:txBody>
      </p:sp>
      <p:sp>
        <p:nvSpPr>
          <p:cNvPr id="6" name="スライド番号プレースホルダー 5"/>
          <p:cNvSpPr>
            <a:spLocks noGrp="1"/>
          </p:cNvSpPr>
          <p:nvPr>
            <p:ph type="sldNum" sz="quarter" idx="12"/>
          </p:nvPr>
        </p:nvSpPr>
        <p:spPr/>
        <p:txBody>
          <a:bodyPr/>
          <a:lstStyle/>
          <a:p>
            <a:fld id="{E95703A1-87E7-4A2B-BD79-1142E83355C7}" type="slidenum">
              <a:rPr lang="en-US" smtClean="0"/>
              <a:t>‹#›</a:t>
            </a:fld>
            <a:endParaRPr lang="en-US"/>
          </a:p>
        </p:txBody>
      </p:sp>
    </p:spTree>
    <p:extLst>
      <p:ext uri="{BB962C8B-B14F-4D97-AF65-F5344CB8AC3E}">
        <p14:creationId xmlns:p14="http://schemas.microsoft.com/office/powerpoint/2010/main" val="828903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lang="ja-JP" altLang="en-US" smtClean="0"/>
              <a:t>マスター タイトルの書式設定</a:t>
            </a:r>
            <a:endParaRPr 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日付プレースホルダー 3"/>
          <p:cNvSpPr>
            <a:spLocks noGrp="1"/>
          </p:cNvSpPr>
          <p:nvPr>
            <p:ph type="dt" sz="half" idx="10"/>
          </p:nvPr>
        </p:nvSpPr>
        <p:spPr/>
        <p:txBody>
          <a:bodyPr/>
          <a:lstStyle/>
          <a:p>
            <a:fld id="{D5DCC788-7C24-4BBC-8D3D-D2AC82902F60}" type="datetimeFigureOut">
              <a:rPr lang="en-US" smtClean="0"/>
              <a:t>9/14/2017</a:t>
            </a:fld>
            <a:endParaRPr lang="en-US"/>
          </a:p>
        </p:txBody>
      </p:sp>
      <p:sp>
        <p:nvSpPr>
          <p:cNvPr id="5" name="フッター プレースホルダー 4"/>
          <p:cNvSpPr>
            <a:spLocks noGrp="1"/>
          </p:cNvSpPr>
          <p:nvPr>
            <p:ph type="ftr" sz="quarter" idx="11"/>
          </p:nvPr>
        </p:nvSpPr>
        <p:spPr/>
        <p:txBody>
          <a:bodyPr/>
          <a:lstStyle/>
          <a:p>
            <a:endParaRPr lang="en-US"/>
          </a:p>
        </p:txBody>
      </p:sp>
      <p:sp>
        <p:nvSpPr>
          <p:cNvPr id="6" name="スライド番号プレースホルダー 5"/>
          <p:cNvSpPr>
            <a:spLocks noGrp="1"/>
          </p:cNvSpPr>
          <p:nvPr>
            <p:ph type="sldNum" sz="quarter" idx="12"/>
          </p:nvPr>
        </p:nvSpPr>
        <p:spPr/>
        <p:txBody>
          <a:bodyPr/>
          <a:lstStyle/>
          <a:p>
            <a:fld id="{E95703A1-87E7-4A2B-BD79-1142E83355C7}" type="slidenum">
              <a:rPr lang="en-US" smtClean="0"/>
              <a:t>‹#›</a:t>
            </a:fld>
            <a:endParaRPr lang="en-US"/>
          </a:p>
        </p:txBody>
      </p:sp>
    </p:spTree>
    <p:extLst>
      <p:ext uri="{BB962C8B-B14F-4D97-AF65-F5344CB8AC3E}">
        <p14:creationId xmlns:p14="http://schemas.microsoft.com/office/powerpoint/2010/main" val="751820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en-US"/>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日付プレースホルダー 3"/>
          <p:cNvSpPr>
            <a:spLocks noGrp="1"/>
          </p:cNvSpPr>
          <p:nvPr>
            <p:ph type="dt" sz="half" idx="10"/>
          </p:nvPr>
        </p:nvSpPr>
        <p:spPr/>
        <p:txBody>
          <a:bodyPr/>
          <a:lstStyle/>
          <a:p>
            <a:fld id="{D5DCC788-7C24-4BBC-8D3D-D2AC82902F60}" type="datetimeFigureOut">
              <a:rPr lang="en-US" smtClean="0"/>
              <a:t>9/14/2017</a:t>
            </a:fld>
            <a:endParaRPr lang="en-US"/>
          </a:p>
        </p:txBody>
      </p:sp>
      <p:sp>
        <p:nvSpPr>
          <p:cNvPr id="5" name="フッター プレースホルダー 4"/>
          <p:cNvSpPr>
            <a:spLocks noGrp="1"/>
          </p:cNvSpPr>
          <p:nvPr>
            <p:ph type="ftr" sz="quarter" idx="11"/>
          </p:nvPr>
        </p:nvSpPr>
        <p:spPr/>
        <p:txBody>
          <a:bodyPr/>
          <a:lstStyle/>
          <a:p>
            <a:endParaRPr lang="en-US"/>
          </a:p>
        </p:txBody>
      </p:sp>
      <p:sp>
        <p:nvSpPr>
          <p:cNvPr id="6" name="スライド番号プレースホルダー 5"/>
          <p:cNvSpPr>
            <a:spLocks noGrp="1"/>
          </p:cNvSpPr>
          <p:nvPr>
            <p:ph type="sldNum" sz="quarter" idx="12"/>
          </p:nvPr>
        </p:nvSpPr>
        <p:spPr/>
        <p:txBody>
          <a:bodyPr/>
          <a:lstStyle/>
          <a:p>
            <a:fld id="{E95703A1-87E7-4A2B-BD79-1142E83355C7}" type="slidenum">
              <a:rPr lang="en-US" smtClean="0"/>
              <a:t>‹#›</a:t>
            </a:fld>
            <a:endParaRPr lang="en-US"/>
          </a:p>
        </p:txBody>
      </p:sp>
    </p:spTree>
    <p:extLst>
      <p:ext uri="{BB962C8B-B14F-4D97-AF65-F5344CB8AC3E}">
        <p14:creationId xmlns:p14="http://schemas.microsoft.com/office/powerpoint/2010/main" val="2047978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lang="ja-JP" altLang="en-US" smtClean="0"/>
              <a:t>マスター タイトルの書式設定</a:t>
            </a:r>
            <a:endParaRPr 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日付プレースホルダー 3"/>
          <p:cNvSpPr>
            <a:spLocks noGrp="1"/>
          </p:cNvSpPr>
          <p:nvPr>
            <p:ph type="dt" sz="half" idx="10"/>
          </p:nvPr>
        </p:nvSpPr>
        <p:spPr/>
        <p:txBody>
          <a:bodyPr/>
          <a:lstStyle/>
          <a:p>
            <a:fld id="{D5DCC788-7C24-4BBC-8D3D-D2AC82902F60}" type="datetimeFigureOut">
              <a:rPr lang="en-US" smtClean="0"/>
              <a:t>9/14/2017</a:t>
            </a:fld>
            <a:endParaRPr lang="en-US"/>
          </a:p>
        </p:txBody>
      </p:sp>
      <p:sp>
        <p:nvSpPr>
          <p:cNvPr id="5" name="フッター プレースホルダー 4"/>
          <p:cNvSpPr>
            <a:spLocks noGrp="1"/>
          </p:cNvSpPr>
          <p:nvPr>
            <p:ph type="ftr" sz="quarter" idx="11"/>
          </p:nvPr>
        </p:nvSpPr>
        <p:spPr/>
        <p:txBody>
          <a:bodyPr/>
          <a:lstStyle/>
          <a:p>
            <a:endParaRPr lang="en-US"/>
          </a:p>
        </p:txBody>
      </p:sp>
      <p:sp>
        <p:nvSpPr>
          <p:cNvPr id="6" name="スライド番号プレースホルダー 5"/>
          <p:cNvSpPr>
            <a:spLocks noGrp="1"/>
          </p:cNvSpPr>
          <p:nvPr>
            <p:ph type="sldNum" sz="quarter" idx="12"/>
          </p:nvPr>
        </p:nvSpPr>
        <p:spPr/>
        <p:txBody>
          <a:bodyPr/>
          <a:lstStyle/>
          <a:p>
            <a:fld id="{E95703A1-87E7-4A2B-BD79-1142E83355C7}" type="slidenum">
              <a:rPr lang="en-US" smtClean="0"/>
              <a:t>‹#›</a:t>
            </a:fld>
            <a:endParaRPr lang="en-US"/>
          </a:p>
        </p:txBody>
      </p:sp>
    </p:spTree>
    <p:extLst>
      <p:ext uri="{BB962C8B-B14F-4D97-AF65-F5344CB8AC3E}">
        <p14:creationId xmlns:p14="http://schemas.microsoft.com/office/powerpoint/2010/main" val="1311795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日付プレースホルダー 4"/>
          <p:cNvSpPr>
            <a:spLocks noGrp="1"/>
          </p:cNvSpPr>
          <p:nvPr>
            <p:ph type="dt" sz="half" idx="10"/>
          </p:nvPr>
        </p:nvSpPr>
        <p:spPr/>
        <p:txBody>
          <a:bodyPr/>
          <a:lstStyle/>
          <a:p>
            <a:fld id="{D5DCC788-7C24-4BBC-8D3D-D2AC82902F60}" type="datetimeFigureOut">
              <a:rPr lang="en-US" smtClean="0"/>
              <a:t>9/14/2017</a:t>
            </a:fld>
            <a:endParaRPr lang="en-US"/>
          </a:p>
        </p:txBody>
      </p:sp>
      <p:sp>
        <p:nvSpPr>
          <p:cNvPr id="6" name="フッター プレースホルダー 5"/>
          <p:cNvSpPr>
            <a:spLocks noGrp="1"/>
          </p:cNvSpPr>
          <p:nvPr>
            <p:ph type="ftr" sz="quarter" idx="11"/>
          </p:nvPr>
        </p:nvSpPr>
        <p:spPr/>
        <p:txBody>
          <a:bodyPr/>
          <a:lstStyle/>
          <a:p>
            <a:endParaRPr lang="en-US"/>
          </a:p>
        </p:txBody>
      </p:sp>
      <p:sp>
        <p:nvSpPr>
          <p:cNvPr id="7" name="スライド番号プレースホルダー 6"/>
          <p:cNvSpPr>
            <a:spLocks noGrp="1"/>
          </p:cNvSpPr>
          <p:nvPr>
            <p:ph type="sldNum" sz="quarter" idx="12"/>
          </p:nvPr>
        </p:nvSpPr>
        <p:spPr/>
        <p:txBody>
          <a:bodyPr/>
          <a:lstStyle/>
          <a:p>
            <a:fld id="{E95703A1-87E7-4A2B-BD79-1142E83355C7}" type="slidenum">
              <a:rPr lang="en-US" smtClean="0"/>
              <a:t>‹#›</a:t>
            </a:fld>
            <a:endParaRPr lang="en-US"/>
          </a:p>
        </p:txBody>
      </p:sp>
    </p:spTree>
    <p:extLst>
      <p:ext uri="{BB962C8B-B14F-4D97-AF65-F5344CB8AC3E}">
        <p14:creationId xmlns:p14="http://schemas.microsoft.com/office/powerpoint/2010/main" val="3393833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lang="ja-JP" altLang="en-US" smtClean="0"/>
              <a:t>マスター タイトルの書式設定</a:t>
            </a:r>
            <a:endParaRPr 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日付プレースホルダー 6"/>
          <p:cNvSpPr>
            <a:spLocks noGrp="1"/>
          </p:cNvSpPr>
          <p:nvPr>
            <p:ph type="dt" sz="half" idx="10"/>
          </p:nvPr>
        </p:nvSpPr>
        <p:spPr/>
        <p:txBody>
          <a:bodyPr/>
          <a:lstStyle/>
          <a:p>
            <a:fld id="{D5DCC788-7C24-4BBC-8D3D-D2AC82902F60}" type="datetimeFigureOut">
              <a:rPr lang="en-US" smtClean="0"/>
              <a:t>9/14/2017</a:t>
            </a:fld>
            <a:endParaRPr lang="en-US"/>
          </a:p>
        </p:txBody>
      </p:sp>
      <p:sp>
        <p:nvSpPr>
          <p:cNvPr id="8" name="フッター プレースホルダー 7"/>
          <p:cNvSpPr>
            <a:spLocks noGrp="1"/>
          </p:cNvSpPr>
          <p:nvPr>
            <p:ph type="ftr" sz="quarter" idx="11"/>
          </p:nvPr>
        </p:nvSpPr>
        <p:spPr/>
        <p:txBody>
          <a:bodyPr/>
          <a:lstStyle/>
          <a:p>
            <a:endParaRPr lang="en-US"/>
          </a:p>
        </p:txBody>
      </p:sp>
      <p:sp>
        <p:nvSpPr>
          <p:cNvPr id="9" name="スライド番号プレースホルダー 8"/>
          <p:cNvSpPr>
            <a:spLocks noGrp="1"/>
          </p:cNvSpPr>
          <p:nvPr>
            <p:ph type="sldNum" sz="quarter" idx="12"/>
          </p:nvPr>
        </p:nvSpPr>
        <p:spPr/>
        <p:txBody>
          <a:bodyPr/>
          <a:lstStyle/>
          <a:p>
            <a:fld id="{E95703A1-87E7-4A2B-BD79-1142E83355C7}" type="slidenum">
              <a:rPr lang="en-US" smtClean="0"/>
              <a:t>‹#›</a:t>
            </a:fld>
            <a:endParaRPr lang="en-US"/>
          </a:p>
        </p:txBody>
      </p:sp>
    </p:spTree>
    <p:extLst>
      <p:ext uri="{BB962C8B-B14F-4D97-AF65-F5344CB8AC3E}">
        <p14:creationId xmlns:p14="http://schemas.microsoft.com/office/powerpoint/2010/main" val="105936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en-US"/>
          </a:p>
        </p:txBody>
      </p:sp>
      <p:sp>
        <p:nvSpPr>
          <p:cNvPr id="3" name="日付プレースホルダー 2"/>
          <p:cNvSpPr>
            <a:spLocks noGrp="1"/>
          </p:cNvSpPr>
          <p:nvPr>
            <p:ph type="dt" sz="half" idx="10"/>
          </p:nvPr>
        </p:nvSpPr>
        <p:spPr/>
        <p:txBody>
          <a:bodyPr/>
          <a:lstStyle/>
          <a:p>
            <a:fld id="{D5DCC788-7C24-4BBC-8D3D-D2AC82902F60}" type="datetimeFigureOut">
              <a:rPr lang="en-US" smtClean="0"/>
              <a:t>9/14/2017</a:t>
            </a:fld>
            <a:endParaRPr lang="en-US"/>
          </a:p>
        </p:txBody>
      </p:sp>
      <p:sp>
        <p:nvSpPr>
          <p:cNvPr id="4" name="フッター プレースホルダー 3"/>
          <p:cNvSpPr>
            <a:spLocks noGrp="1"/>
          </p:cNvSpPr>
          <p:nvPr>
            <p:ph type="ftr" sz="quarter" idx="11"/>
          </p:nvPr>
        </p:nvSpPr>
        <p:spPr/>
        <p:txBody>
          <a:bodyPr/>
          <a:lstStyle/>
          <a:p>
            <a:endParaRPr lang="en-US"/>
          </a:p>
        </p:txBody>
      </p:sp>
      <p:sp>
        <p:nvSpPr>
          <p:cNvPr id="5" name="スライド番号プレースホルダー 4"/>
          <p:cNvSpPr>
            <a:spLocks noGrp="1"/>
          </p:cNvSpPr>
          <p:nvPr>
            <p:ph type="sldNum" sz="quarter" idx="12"/>
          </p:nvPr>
        </p:nvSpPr>
        <p:spPr/>
        <p:txBody>
          <a:bodyPr/>
          <a:lstStyle/>
          <a:p>
            <a:fld id="{E95703A1-87E7-4A2B-BD79-1142E83355C7}" type="slidenum">
              <a:rPr lang="en-US" smtClean="0"/>
              <a:t>‹#›</a:t>
            </a:fld>
            <a:endParaRPr lang="en-US"/>
          </a:p>
        </p:txBody>
      </p:sp>
    </p:spTree>
    <p:extLst>
      <p:ext uri="{BB962C8B-B14F-4D97-AF65-F5344CB8AC3E}">
        <p14:creationId xmlns:p14="http://schemas.microsoft.com/office/powerpoint/2010/main" val="3599773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5DCC788-7C24-4BBC-8D3D-D2AC82902F60}" type="datetimeFigureOut">
              <a:rPr lang="en-US" smtClean="0"/>
              <a:t>9/14/2017</a:t>
            </a:fld>
            <a:endParaRPr lang="en-US"/>
          </a:p>
        </p:txBody>
      </p:sp>
      <p:sp>
        <p:nvSpPr>
          <p:cNvPr id="3" name="フッター プレースホルダー 2"/>
          <p:cNvSpPr>
            <a:spLocks noGrp="1"/>
          </p:cNvSpPr>
          <p:nvPr>
            <p:ph type="ftr" sz="quarter" idx="11"/>
          </p:nvPr>
        </p:nvSpPr>
        <p:spPr/>
        <p:txBody>
          <a:bodyPr/>
          <a:lstStyle/>
          <a:p>
            <a:endParaRPr lang="en-US"/>
          </a:p>
        </p:txBody>
      </p:sp>
      <p:sp>
        <p:nvSpPr>
          <p:cNvPr id="4" name="スライド番号プレースホルダー 3"/>
          <p:cNvSpPr>
            <a:spLocks noGrp="1"/>
          </p:cNvSpPr>
          <p:nvPr>
            <p:ph type="sldNum" sz="quarter" idx="12"/>
          </p:nvPr>
        </p:nvSpPr>
        <p:spPr/>
        <p:txBody>
          <a:bodyPr/>
          <a:lstStyle/>
          <a:p>
            <a:fld id="{E95703A1-87E7-4A2B-BD79-1142E83355C7}" type="slidenum">
              <a:rPr lang="en-US" smtClean="0"/>
              <a:t>‹#›</a:t>
            </a:fld>
            <a:endParaRPr lang="en-US"/>
          </a:p>
        </p:txBody>
      </p:sp>
    </p:spTree>
    <p:extLst>
      <p:ext uri="{BB962C8B-B14F-4D97-AF65-F5344CB8AC3E}">
        <p14:creationId xmlns:p14="http://schemas.microsoft.com/office/powerpoint/2010/main" val="423024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lang="ja-JP" altLang="en-US" smtClean="0"/>
              <a:t>マスター タイトルの書式設定</a:t>
            </a:r>
            <a:endParaRPr 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日付プレースホルダー 4"/>
          <p:cNvSpPr>
            <a:spLocks noGrp="1"/>
          </p:cNvSpPr>
          <p:nvPr>
            <p:ph type="dt" sz="half" idx="10"/>
          </p:nvPr>
        </p:nvSpPr>
        <p:spPr/>
        <p:txBody>
          <a:bodyPr/>
          <a:lstStyle/>
          <a:p>
            <a:fld id="{D5DCC788-7C24-4BBC-8D3D-D2AC82902F60}" type="datetimeFigureOut">
              <a:rPr lang="en-US" smtClean="0"/>
              <a:t>9/14/2017</a:t>
            </a:fld>
            <a:endParaRPr lang="en-US"/>
          </a:p>
        </p:txBody>
      </p:sp>
      <p:sp>
        <p:nvSpPr>
          <p:cNvPr id="6" name="フッター プレースホルダー 5"/>
          <p:cNvSpPr>
            <a:spLocks noGrp="1"/>
          </p:cNvSpPr>
          <p:nvPr>
            <p:ph type="ftr" sz="quarter" idx="11"/>
          </p:nvPr>
        </p:nvSpPr>
        <p:spPr/>
        <p:txBody>
          <a:bodyPr/>
          <a:lstStyle/>
          <a:p>
            <a:endParaRPr lang="en-US"/>
          </a:p>
        </p:txBody>
      </p:sp>
      <p:sp>
        <p:nvSpPr>
          <p:cNvPr id="7" name="スライド番号プレースホルダー 6"/>
          <p:cNvSpPr>
            <a:spLocks noGrp="1"/>
          </p:cNvSpPr>
          <p:nvPr>
            <p:ph type="sldNum" sz="quarter" idx="12"/>
          </p:nvPr>
        </p:nvSpPr>
        <p:spPr/>
        <p:txBody>
          <a:bodyPr/>
          <a:lstStyle/>
          <a:p>
            <a:fld id="{E95703A1-87E7-4A2B-BD79-1142E83355C7}" type="slidenum">
              <a:rPr lang="en-US" smtClean="0"/>
              <a:t>‹#›</a:t>
            </a:fld>
            <a:endParaRPr lang="en-US"/>
          </a:p>
        </p:txBody>
      </p:sp>
    </p:spTree>
    <p:extLst>
      <p:ext uri="{BB962C8B-B14F-4D97-AF65-F5344CB8AC3E}">
        <p14:creationId xmlns:p14="http://schemas.microsoft.com/office/powerpoint/2010/main" val="3481074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lang="ja-JP" altLang="en-US" smtClean="0"/>
              <a:t>マスター タイトルの書式設定</a:t>
            </a:r>
            <a:endParaRPr 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日付プレースホルダー 4"/>
          <p:cNvSpPr>
            <a:spLocks noGrp="1"/>
          </p:cNvSpPr>
          <p:nvPr>
            <p:ph type="dt" sz="half" idx="10"/>
          </p:nvPr>
        </p:nvSpPr>
        <p:spPr/>
        <p:txBody>
          <a:bodyPr/>
          <a:lstStyle/>
          <a:p>
            <a:fld id="{D5DCC788-7C24-4BBC-8D3D-D2AC82902F60}" type="datetimeFigureOut">
              <a:rPr lang="en-US" smtClean="0"/>
              <a:t>9/14/2017</a:t>
            </a:fld>
            <a:endParaRPr lang="en-US"/>
          </a:p>
        </p:txBody>
      </p:sp>
      <p:sp>
        <p:nvSpPr>
          <p:cNvPr id="6" name="フッター プレースホルダー 5"/>
          <p:cNvSpPr>
            <a:spLocks noGrp="1"/>
          </p:cNvSpPr>
          <p:nvPr>
            <p:ph type="ftr" sz="quarter" idx="11"/>
          </p:nvPr>
        </p:nvSpPr>
        <p:spPr/>
        <p:txBody>
          <a:bodyPr/>
          <a:lstStyle/>
          <a:p>
            <a:endParaRPr lang="en-US"/>
          </a:p>
        </p:txBody>
      </p:sp>
      <p:sp>
        <p:nvSpPr>
          <p:cNvPr id="7" name="スライド番号プレースホルダー 6"/>
          <p:cNvSpPr>
            <a:spLocks noGrp="1"/>
          </p:cNvSpPr>
          <p:nvPr>
            <p:ph type="sldNum" sz="quarter" idx="12"/>
          </p:nvPr>
        </p:nvSpPr>
        <p:spPr/>
        <p:txBody>
          <a:bodyPr/>
          <a:lstStyle/>
          <a:p>
            <a:fld id="{E95703A1-87E7-4A2B-BD79-1142E83355C7}" type="slidenum">
              <a:rPr lang="en-US" smtClean="0"/>
              <a:t>‹#›</a:t>
            </a:fld>
            <a:endParaRPr lang="en-US"/>
          </a:p>
        </p:txBody>
      </p:sp>
    </p:spTree>
    <p:extLst>
      <p:ext uri="{BB962C8B-B14F-4D97-AF65-F5344CB8AC3E}">
        <p14:creationId xmlns:p14="http://schemas.microsoft.com/office/powerpoint/2010/main" val="1161115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CC788-7C24-4BBC-8D3D-D2AC82902F60}" type="datetimeFigureOut">
              <a:rPr lang="en-US" smtClean="0"/>
              <a:t>9/14/2017</a:t>
            </a:fld>
            <a:endParaRPr 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5703A1-87E7-4A2B-BD79-1142E83355C7}" type="slidenum">
              <a:rPr lang="en-US" smtClean="0"/>
              <a:t>‹#›</a:t>
            </a:fld>
            <a:endParaRPr lang="en-US"/>
          </a:p>
        </p:txBody>
      </p:sp>
    </p:spTree>
    <p:extLst>
      <p:ext uri="{BB962C8B-B14F-4D97-AF65-F5344CB8AC3E}">
        <p14:creationId xmlns:p14="http://schemas.microsoft.com/office/powerpoint/2010/main" val="747861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dirty="0" smtClean="0"/>
              <a:t>W271 STATISTICAL MODEL</a:t>
            </a:r>
            <a:br>
              <a:rPr lang="en-US" dirty="0" smtClean="0"/>
            </a:br>
            <a:r>
              <a:rPr lang="en-US" dirty="0" smtClean="0"/>
              <a:t>WORK IN PROGRESS</a:t>
            </a:r>
            <a:endParaRPr lang="en-US" dirty="0"/>
          </a:p>
        </p:txBody>
      </p:sp>
    </p:spTree>
    <p:extLst>
      <p:ext uri="{BB962C8B-B14F-4D97-AF65-F5344CB8AC3E}">
        <p14:creationId xmlns:p14="http://schemas.microsoft.com/office/powerpoint/2010/main" val="1968531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1065042" cy="1325563"/>
          </a:xfrm>
        </p:spPr>
        <p:txBody>
          <a:bodyPr/>
          <a:lstStyle/>
          <a:p>
            <a:r>
              <a:rPr lang="en-US" dirty="0" smtClean="0"/>
              <a:t>Potential problem of Wald Confidence Interval</a:t>
            </a:r>
            <a:endParaRPr lang="en-US" dirty="0"/>
          </a:p>
        </p:txBody>
      </p:sp>
      <p:pic>
        <p:nvPicPr>
          <p:cNvPr id="4" name="図 3"/>
          <p:cNvPicPr>
            <a:picLocks noChangeAspect="1"/>
          </p:cNvPicPr>
          <p:nvPr/>
        </p:nvPicPr>
        <p:blipFill>
          <a:blip r:embed="rId2"/>
          <a:stretch>
            <a:fillRect/>
          </a:stretch>
        </p:blipFill>
        <p:spPr>
          <a:xfrm>
            <a:off x="1442536" y="1690688"/>
            <a:ext cx="9369843" cy="4403665"/>
          </a:xfrm>
          <a:prstGeom prst="rect">
            <a:avLst/>
          </a:prstGeom>
        </p:spPr>
      </p:pic>
      <p:sp>
        <p:nvSpPr>
          <p:cNvPr id="5" name="正方形/長方形 4"/>
          <p:cNvSpPr/>
          <p:nvPr/>
        </p:nvSpPr>
        <p:spPr>
          <a:xfrm>
            <a:off x="9833811" y="0"/>
            <a:ext cx="2358189" cy="365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Unit1</a:t>
            </a:r>
            <a:endParaRPr lang="en-US" dirty="0"/>
          </a:p>
        </p:txBody>
      </p:sp>
    </p:spTree>
    <p:extLst>
      <p:ext uri="{BB962C8B-B14F-4D97-AF65-F5344CB8AC3E}">
        <p14:creationId xmlns:p14="http://schemas.microsoft.com/office/powerpoint/2010/main" val="848374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Alternative Confidence Intervals</a:t>
            </a:r>
            <a:endParaRPr lang="en-US" dirty="0"/>
          </a:p>
        </p:txBody>
      </p:sp>
      <p:pic>
        <p:nvPicPr>
          <p:cNvPr id="4" name="図 3"/>
          <p:cNvPicPr>
            <a:picLocks noChangeAspect="1"/>
          </p:cNvPicPr>
          <p:nvPr/>
        </p:nvPicPr>
        <p:blipFill>
          <a:blip r:embed="rId2"/>
          <a:stretch>
            <a:fillRect/>
          </a:stretch>
        </p:blipFill>
        <p:spPr>
          <a:xfrm>
            <a:off x="838200" y="2472487"/>
            <a:ext cx="5048250" cy="2362200"/>
          </a:xfrm>
          <a:prstGeom prst="rect">
            <a:avLst/>
          </a:prstGeom>
        </p:spPr>
      </p:pic>
      <p:pic>
        <p:nvPicPr>
          <p:cNvPr id="5" name="図 4"/>
          <p:cNvPicPr>
            <a:picLocks noChangeAspect="1"/>
          </p:cNvPicPr>
          <p:nvPr/>
        </p:nvPicPr>
        <p:blipFill>
          <a:blip r:embed="rId3"/>
          <a:stretch>
            <a:fillRect/>
          </a:stretch>
        </p:blipFill>
        <p:spPr>
          <a:xfrm>
            <a:off x="6305299" y="2472487"/>
            <a:ext cx="5324475" cy="3533775"/>
          </a:xfrm>
          <a:prstGeom prst="rect">
            <a:avLst/>
          </a:prstGeom>
        </p:spPr>
      </p:pic>
      <p:sp>
        <p:nvSpPr>
          <p:cNvPr id="6" name="正方形/長方形 5"/>
          <p:cNvSpPr/>
          <p:nvPr/>
        </p:nvSpPr>
        <p:spPr>
          <a:xfrm>
            <a:off x="9833811" y="0"/>
            <a:ext cx="2358189" cy="365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Unit1</a:t>
            </a:r>
            <a:endParaRPr lang="en-US" dirty="0"/>
          </a:p>
        </p:txBody>
      </p:sp>
      <p:sp>
        <p:nvSpPr>
          <p:cNvPr id="3" name="テキスト ボックス 2"/>
          <p:cNvSpPr txBox="1"/>
          <p:nvPr/>
        </p:nvSpPr>
        <p:spPr>
          <a:xfrm>
            <a:off x="689811" y="1572126"/>
            <a:ext cx="4940968" cy="923330"/>
          </a:xfrm>
          <a:prstGeom prst="rect">
            <a:avLst/>
          </a:prstGeom>
          <a:noFill/>
        </p:spPr>
        <p:txBody>
          <a:bodyPr wrap="square" rtlCol="0">
            <a:spAutoFit/>
          </a:bodyPr>
          <a:lstStyle/>
          <a:p>
            <a:r>
              <a:rPr lang="en-US" dirty="0" smtClean="0"/>
              <a:t>For n &lt; 40,</a:t>
            </a:r>
          </a:p>
          <a:p>
            <a:r>
              <a:rPr lang="en-US" dirty="0" smtClean="0"/>
              <a:t>Wilson’s interval</a:t>
            </a:r>
          </a:p>
          <a:p>
            <a:r>
              <a:rPr lang="en-US" dirty="0" smtClean="0"/>
              <a:t>Jeffrey’s prior interval (Bayesian-based CI)</a:t>
            </a:r>
            <a:endParaRPr lang="en-US" dirty="0"/>
          </a:p>
        </p:txBody>
      </p:sp>
      <p:sp>
        <p:nvSpPr>
          <p:cNvPr id="7" name="テキスト ボックス 6"/>
          <p:cNvSpPr txBox="1"/>
          <p:nvPr/>
        </p:nvSpPr>
        <p:spPr>
          <a:xfrm>
            <a:off x="6305299" y="1572126"/>
            <a:ext cx="4940968" cy="646331"/>
          </a:xfrm>
          <a:prstGeom prst="rect">
            <a:avLst/>
          </a:prstGeom>
          <a:noFill/>
        </p:spPr>
        <p:txBody>
          <a:bodyPr wrap="square" rtlCol="0">
            <a:spAutoFit/>
          </a:bodyPr>
          <a:lstStyle/>
          <a:p>
            <a:r>
              <a:rPr lang="en-US" dirty="0" smtClean="0"/>
              <a:t>For n &gt; 40,</a:t>
            </a:r>
          </a:p>
          <a:p>
            <a:r>
              <a:rPr lang="en-US" dirty="0" err="1" smtClean="0"/>
              <a:t>Agresti-Coulli</a:t>
            </a:r>
            <a:r>
              <a:rPr lang="en-US" dirty="0" smtClean="0"/>
              <a:t> interval</a:t>
            </a:r>
          </a:p>
        </p:txBody>
      </p:sp>
      <p:pic>
        <p:nvPicPr>
          <p:cNvPr id="8" name="図 7"/>
          <p:cNvPicPr>
            <a:picLocks noChangeAspect="1"/>
          </p:cNvPicPr>
          <p:nvPr/>
        </p:nvPicPr>
        <p:blipFill>
          <a:blip r:embed="rId4"/>
          <a:stretch>
            <a:fillRect/>
          </a:stretch>
        </p:blipFill>
        <p:spPr>
          <a:xfrm>
            <a:off x="758741" y="5029106"/>
            <a:ext cx="5038725" cy="2362200"/>
          </a:xfrm>
          <a:prstGeom prst="rect">
            <a:avLst/>
          </a:prstGeom>
        </p:spPr>
      </p:pic>
      <p:pic>
        <p:nvPicPr>
          <p:cNvPr id="9" name="図 8"/>
          <p:cNvPicPr>
            <a:picLocks noChangeAspect="1"/>
          </p:cNvPicPr>
          <p:nvPr/>
        </p:nvPicPr>
        <p:blipFill>
          <a:blip r:embed="rId5"/>
          <a:stretch>
            <a:fillRect/>
          </a:stretch>
        </p:blipFill>
        <p:spPr>
          <a:xfrm>
            <a:off x="5886450" y="6699161"/>
            <a:ext cx="5353050" cy="2828925"/>
          </a:xfrm>
          <a:prstGeom prst="rect">
            <a:avLst/>
          </a:prstGeom>
        </p:spPr>
      </p:pic>
      <p:pic>
        <p:nvPicPr>
          <p:cNvPr id="10" name="図 9"/>
          <p:cNvPicPr>
            <a:picLocks noChangeAspect="1"/>
          </p:cNvPicPr>
          <p:nvPr/>
        </p:nvPicPr>
        <p:blipFill>
          <a:blip r:embed="rId6"/>
          <a:stretch>
            <a:fillRect/>
          </a:stretch>
        </p:blipFill>
        <p:spPr>
          <a:xfrm>
            <a:off x="925429" y="7585725"/>
            <a:ext cx="4705350" cy="1981200"/>
          </a:xfrm>
          <a:prstGeom prst="rect">
            <a:avLst/>
          </a:prstGeom>
        </p:spPr>
      </p:pic>
    </p:spTree>
    <p:extLst>
      <p:ext uri="{BB962C8B-B14F-4D97-AF65-F5344CB8AC3E}">
        <p14:creationId xmlns:p14="http://schemas.microsoft.com/office/powerpoint/2010/main" val="3256320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True Confidence / Coverage Level?</a:t>
            </a:r>
            <a:endParaRPr lang="en-US" dirty="0"/>
          </a:p>
        </p:txBody>
      </p:sp>
      <p:pic>
        <p:nvPicPr>
          <p:cNvPr id="4" name="図 3"/>
          <p:cNvPicPr>
            <a:picLocks noChangeAspect="1"/>
          </p:cNvPicPr>
          <p:nvPr/>
        </p:nvPicPr>
        <p:blipFill>
          <a:blip r:embed="rId2"/>
          <a:stretch>
            <a:fillRect/>
          </a:stretch>
        </p:blipFill>
        <p:spPr>
          <a:xfrm>
            <a:off x="243890" y="2826915"/>
            <a:ext cx="5191125" cy="3695700"/>
          </a:xfrm>
          <a:prstGeom prst="rect">
            <a:avLst/>
          </a:prstGeom>
        </p:spPr>
      </p:pic>
      <p:pic>
        <p:nvPicPr>
          <p:cNvPr id="5" name="図 4"/>
          <p:cNvPicPr>
            <a:picLocks noChangeAspect="1"/>
          </p:cNvPicPr>
          <p:nvPr/>
        </p:nvPicPr>
        <p:blipFill>
          <a:blip r:embed="rId3"/>
          <a:stretch>
            <a:fillRect/>
          </a:stretch>
        </p:blipFill>
        <p:spPr>
          <a:xfrm>
            <a:off x="5905499" y="2826915"/>
            <a:ext cx="5448300" cy="3781425"/>
          </a:xfrm>
          <a:prstGeom prst="rect">
            <a:avLst/>
          </a:prstGeom>
        </p:spPr>
      </p:pic>
      <p:sp>
        <p:nvSpPr>
          <p:cNvPr id="6" name="正方形/長方形 5"/>
          <p:cNvSpPr/>
          <p:nvPr/>
        </p:nvSpPr>
        <p:spPr>
          <a:xfrm>
            <a:off x="9833811" y="0"/>
            <a:ext cx="2358189" cy="365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Unit1</a:t>
            </a:r>
            <a:endParaRPr lang="en-US" dirty="0"/>
          </a:p>
        </p:txBody>
      </p:sp>
      <p:sp>
        <p:nvSpPr>
          <p:cNvPr id="7" name="テキスト ボックス 6"/>
          <p:cNvSpPr txBox="1"/>
          <p:nvPr/>
        </p:nvSpPr>
        <p:spPr>
          <a:xfrm>
            <a:off x="243890" y="1411705"/>
            <a:ext cx="11306426" cy="646331"/>
          </a:xfrm>
          <a:prstGeom prst="rect">
            <a:avLst/>
          </a:prstGeom>
          <a:noFill/>
        </p:spPr>
        <p:txBody>
          <a:bodyPr wrap="square" rtlCol="0">
            <a:spAutoFit/>
          </a:bodyPr>
          <a:lstStyle/>
          <a:p>
            <a:r>
              <a:rPr lang="en-US" dirty="0" smtClean="0"/>
              <a:t>Assume we repeat the process of constructing 95% CI for 100 times. We would expect 95 out of 100 confidence intervals to contain true pi. But a number of the CI contains true pi is lower than 95.</a:t>
            </a:r>
            <a:endParaRPr lang="en-US" dirty="0"/>
          </a:p>
        </p:txBody>
      </p:sp>
    </p:spTree>
    <p:extLst>
      <p:ext uri="{BB962C8B-B14F-4D97-AF65-F5344CB8AC3E}">
        <p14:creationId xmlns:p14="http://schemas.microsoft.com/office/powerpoint/2010/main" val="2830458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dirty="0" smtClean="0"/>
              <a:t>Hypothesis Tests for pi</a:t>
            </a:r>
            <a:br>
              <a:rPr lang="en-US" dirty="0" smtClean="0"/>
            </a:br>
            <a:r>
              <a:rPr lang="en-US" sz="3600" b="1" i="1" dirty="0" smtClean="0"/>
              <a:t>Likelihood ratio test(LRT)</a:t>
            </a:r>
            <a:r>
              <a:rPr lang="en-US" sz="3600" dirty="0" smtClean="0"/>
              <a:t> … often used for categorical data</a:t>
            </a:r>
            <a:endParaRPr lang="en-US" dirty="0"/>
          </a:p>
        </p:txBody>
      </p:sp>
      <p:pic>
        <p:nvPicPr>
          <p:cNvPr id="4" name="図 3"/>
          <p:cNvPicPr>
            <a:picLocks noChangeAspect="1"/>
          </p:cNvPicPr>
          <p:nvPr/>
        </p:nvPicPr>
        <p:blipFill>
          <a:blip r:embed="rId2"/>
          <a:stretch>
            <a:fillRect/>
          </a:stretch>
        </p:blipFill>
        <p:spPr>
          <a:xfrm>
            <a:off x="707608" y="1690688"/>
            <a:ext cx="3768139" cy="1930879"/>
          </a:xfrm>
          <a:prstGeom prst="rect">
            <a:avLst/>
          </a:prstGeom>
        </p:spPr>
      </p:pic>
      <p:pic>
        <p:nvPicPr>
          <p:cNvPr id="5" name="図 4"/>
          <p:cNvPicPr>
            <a:picLocks noChangeAspect="1"/>
          </p:cNvPicPr>
          <p:nvPr/>
        </p:nvPicPr>
        <p:blipFill>
          <a:blip r:embed="rId3"/>
          <a:stretch>
            <a:fillRect/>
          </a:stretch>
        </p:blipFill>
        <p:spPr>
          <a:xfrm>
            <a:off x="6495548" y="1690688"/>
            <a:ext cx="5105400" cy="2876550"/>
          </a:xfrm>
          <a:prstGeom prst="rect">
            <a:avLst/>
          </a:prstGeom>
        </p:spPr>
      </p:pic>
      <p:sp>
        <p:nvSpPr>
          <p:cNvPr id="6" name="正方形/長方形 5"/>
          <p:cNvSpPr/>
          <p:nvPr/>
        </p:nvSpPr>
        <p:spPr>
          <a:xfrm>
            <a:off x="9833811" y="0"/>
            <a:ext cx="2358189" cy="365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Unit1</a:t>
            </a:r>
            <a:endParaRPr lang="en-US" dirty="0"/>
          </a:p>
        </p:txBody>
      </p:sp>
      <p:pic>
        <p:nvPicPr>
          <p:cNvPr id="7" name="図 6"/>
          <p:cNvPicPr>
            <a:picLocks noChangeAspect="1"/>
          </p:cNvPicPr>
          <p:nvPr/>
        </p:nvPicPr>
        <p:blipFill>
          <a:blip r:embed="rId4"/>
          <a:stretch>
            <a:fillRect/>
          </a:stretch>
        </p:blipFill>
        <p:spPr>
          <a:xfrm>
            <a:off x="707608" y="3672710"/>
            <a:ext cx="4217318" cy="3149545"/>
          </a:xfrm>
          <a:prstGeom prst="rect">
            <a:avLst/>
          </a:prstGeom>
        </p:spPr>
      </p:pic>
      <p:pic>
        <p:nvPicPr>
          <p:cNvPr id="8" name="図 7"/>
          <p:cNvPicPr>
            <a:picLocks noChangeAspect="1"/>
          </p:cNvPicPr>
          <p:nvPr/>
        </p:nvPicPr>
        <p:blipFill>
          <a:blip r:embed="rId5"/>
          <a:stretch>
            <a:fillRect/>
          </a:stretch>
        </p:blipFill>
        <p:spPr>
          <a:xfrm>
            <a:off x="6495548" y="4791075"/>
            <a:ext cx="5200650" cy="2066925"/>
          </a:xfrm>
          <a:prstGeom prst="rect">
            <a:avLst/>
          </a:prstGeom>
        </p:spPr>
      </p:pic>
    </p:spTree>
    <p:extLst>
      <p:ext uri="{BB962C8B-B14F-4D97-AF65-F5344CB8AC3E}">
        <p14:creationId xmlns:p14="http://schemas.microsoft.com/office/powerpoint/2010/main" val="3166500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Multiple Binary Variables – Contingency Table</a:t>
            </a:r>
            <a:endParaRPr lang="en-US" dirty="0"/>
          </a:p>
        </p:txBody>
      </p:sp>
      <p:pic>
        <p:nvPicPr>
          <p:cNvPr id="4" name="図 3"/>
          <p:cNvPicPr>
            <a:picLocks noChangeAspect="1"/>
          </p:cNvPicPr>
          <p:nvPr/>
        </p:nvPicPr>
        <p:blipFill>
          <a:blip r:embed="rId2"/>
          <a:stretch>
            <a:fillRect/>
          </a:stretch>
        </p:blipFill>
        <p:spPr>
          <a:xfrm>
            <a:off x="2005012" y="1554831"/>
            <a:ext cx="8181975" cy="5095875"/>
          </a:xfrm>
          <a:prstGeom prst="rect">
            <a:avLst/>
          </a:prstGeom>
        </p:spPr>
      </p:pic>
      <p:sp>
        <p:nvSpPr>
          <p:cNvPr id="5" name="正方形/長方形 4"/>
          <p:cNvSpPr/>
          <p:nvPr/>
        </p:nvSpPr>
        <p:spPr>
          <a:xfrm>
            <a:off x="9833811" y="0"/>
            <a:ext cx="2358189" cy="365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Unit1</a:t>
            </a:r>
            <a:endParaRPr lang="en-US" dirty="0"/>
          </a:p>
        </p:txBody>
      </p:sp>
    </p:spTree>
    <p:extLst>
      <p:ext uri="{BB962C8B-B14F-4D97-AF65-F5344CB8AC3E}">
        <p14:creationId xmlns:p14="http://schemas.microsoft.com/office/powerpoint/2010/main" val="494459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Confidence Intervals for the Difference of Two probabilities – Wald / </a:t>
            </a:r>
            <a:endParaRPr lang="en-US" dirty="0"/>
          </a:p>
        </p:txBody>
      </p:sp>
      <p:pic>
        <p:nvPicPr>
          <p:cNvPr id="4" name="図 3"/>
          <p:cNvPicPr>
            <a:picLocks noChangeAspect="1"/>
          </p:cNvPicPr>
          <p:nvPr/>
        </p:nvPicPr>
        <p:blipFill>
          <a:blip r:embed="rId2"/>
          <a:stretch>
            <a:fillRect/>
          </a:stretch>
        </p:blipFill>
        <p:spPr>
          <a:xfrm>
            <a:off x="2100262" y="1726029"/>
            <a:ext cx="7991475" cy="5010150"/>
          </a:xfrm>
          <a:prstGeom prst="rect">
            <a:avLst/>
          </a:prstGeom>
        </p:spPr>
      </p:pic>
      <p:pic>
        <p:nvPicPr>
          <p:cNvPr id="5" name="図 4"/>
          <p:cNvPicPr>
            <a:picLocks noChangeAspect="1"/>
          </p:cNvPicPr>
          <p:nvPr/>
        </p:nvPicPr>
        <p:blipFill>
          <a:blip r:embed="rId3"/>
          <a:stretch>
            <a:fillRect/>
          </a:stretch>
        </p:blipFill>
        <p:spPr>
          <a:xfrm>
            <a:off x="2486024" y="6979569"/>
            <a:ext cx="7219950" cy="4352925"/>
          </a:xfrm>
          <a:prstGeom prst="rect">
            <a:avLst/>
          </a:prstGeom>
        </p:spPr>
      </p:pic>
      <p:sp>
        <p:nvSpPr>
          <p:cNvPr id="6" name="正方形/長方形 5"/>
          <p:cNvSpPr/>
          <p:nvPr/>
        </p:nvSpPr>
        <p:spPr>
          <a:xfrm>
            <a:off x="9833811" y="0"/>
            <a:ext cx="2358189" cy="365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Unit1</a:t>
            </a:r>
            <a:endParaRPr lang="en-US" dirty="0"/>
          </a:p>
        </p:txBody>
      </p:sp>
    </p:spTree>
    <p:extLst>
      <p:ext uri="{BB962C8B-B14F-4D97-AF65-F5344CB8AC3E}">
        <p14:creationId xmlns:p14="http://schemas.microsoft.com/office/powerpoint/2010/main" val="1021002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Testing the Difference of Two probabilities</a:t>
            </a:r>
            <a:endParaRPr lang="en-US" dirty="0"/>
          </a:p>
        </p:txBody>
      </p:sp>
      <p:pic>
        <p:nvPicPr>
          <p:cNvPr id="4" name="図 3"/>
          <p:cNvPicPr>
            <a:picLocks noChangeAspect="1"/>
          </p:cNvPicPr>
          <p:nvPr/>
        </p:nvPicPr>
        <p:blipFill>
          <a:blip r:embed="rId2"/>
          <a:stretch>
            <a:fillRect/>
          </a:stretch>
        </p:blipFill>
        <p:spPr>
          <a:xfrm>
            <a:off x="2143125" y="1785937"/>
            <a:ext cx="7905750" cy="3286125"/>
          </a:xfrm>
          <a:prstGeom prst="rect">
            <a:avLst/>
          </a:prstGeom>
        </p:spPr>
      </p:pic>
      <p:sp>
        <p:nvSpPr>
          <p:cNvPr id="5" name="正方形/長方形 4"/>
          <p:cNvSpPr/>
          <p:nvPr/>
        </p:nvSpPr>
        <p:spPr>
          <a:xfrm>
            <a:off x="9833811" y="0"/>
            <a:ext cx="2358189" cy="365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Unit1</a:t>
            </a:r>
            <a:endParaRPr lang="en-US" dirty="0"/>
          </a:p>
        </p:txBody>
      </p:sp>
    </p:spTree>
    <p:extLst>
      <p:ext uri="{BB962C8B-B14F-4D97-AF65-F5344CB8AC3E}">
        <p14:creationId xmlns:p14="http://schemas.microsoft.com/office/powerpoint/2010/main" val="3715584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Relative Risk</a:t>
            </a:r>
            <a:endParaRPr lang="en-US" dirty="0"/>
          </a:p>
        </p:txBody>
      </p:sp>
      <p:pic>
        <p:nvPicPr>
          <p:cNvPr id="4" name="図 3"/>
          <p:cNvPicPr>
            <a:picLocks noChangeAspect="1"/>
          </p:cNvPicPr>
          <p:nvPr/>
        </p:nvPicPr>
        <p:blipFill>
          <a:blip r:embed="rId2"/>
          <a:stretch>
            <a:fillRect/>
          </a:stretch>
        </p:blipFill>
        <p:spPr>
          <a:xfrm>
            <a:off x="206792" y="1511717"/>
            <a:ext cx="6067425" cy="4219575"/>
          </a:xfrm>
          <a:prstGeom prst="rect">
            <a:avLst/>
          </a:prstGeom>
        </p:spPr>
      </p:pic>
      <p:pic>
        <p:nvPicPr>
          <p:cNvPr id="5" name="図 4"/>
          <p:cNvPicPr>
            <a:picLocks noChangeAspect="1"/>
          </p:cNvPicPr>
          <p:nvPr/>
        </p:nvPicPr>
        <p:blipFill>
          <a:blip r:embed="rId3"/>
          <a:stretch>
            <a:fillRect/>
          </a:stretch>
        </p:blipFill>
        <p:spPr>
          <a:xfrm>
            <a:off x="206792" y="5791449"/>
            <a:ext cx="6057900" cy="4457700"/>
          </a:xfrm>
          <a:prstGeom prst="rect">
            <a:avLst/>
          </a:prstGeom>
        </p:spPr>
      </p:pic>
      <p:pic>
        <p:nvPicPr>
          <p:cNvPr id="6" name="図 5"/>
          <p:cNvPicPr>
            <a:picLocks noChangeAspect="1"/>
          </p:cNvPicPr>
          <p:nvPr/>
        </p:nvPicPr>
        <p:blipFill>
          <a:blip r:embed="rId4"/>
          <a:stretch>
            <a:fillRect/>
          </a:stretch>
        </p:blipFill>
        <p:spPr>
          <a:xfrm>
            <a:off x="7144252" y="1027906"/>
            <a:ext cx="5924550" cy="4391025"/>
          </a:xfrm>
          <a:prstGeom prst="rect">
            <a:avLst/>
          </a:prstGeom>
        </p:spPr>
      </p:pic>
      <p:pic>
        <p:nvPicPr>
          <p:cNvPr id="7" name="図 6"/>
          <p:cNvPicPr>
            <a:picLocks noChangeAspect="1"/>
          </p:cNvPicPr>
          <p:nvPr/>
        </p:nvPicPr>
        <p:blipFill>
          <a:blip r:embed="rId5"/>
          <a:stretch>
            <a:fillRect/>
          </a:stretch>
        </p:blipFill>
        <p:spPr>
          <a:xfrm>
            <a:off x="6770771" y="5943849"/>
            <a:ext cx="5676900" cy="2076450"/>
          </a:xfrm>
          <a:prstGeom prst="rect">
            <a:avLst/>
          </a:prstGeom>
        </p:spPr>
      </p:pic>
      <p:sp>
        <p:nvSpPr>
          <p:cNvPr id="8" name="正方形/長方形 7"/>
          <p:cNvSpPr/>
          <p:nvPr/>
        </p:nvSpPr>
        <p:spPr>
          <a:xfrm>
            <a:off x="9833811" y="0"/>
            <a:ext cx="2358189" cy="365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Unit1</a:t>
            </a:r>
            <a:endParaRPr lang="en-US" dirty="0"/>
          </a:p>
        </p:txBody>
      </p:sp>
    </p:spTree>
    <p:extLst>
      <p:ext uri="{BB962C8B-B14F-4D97-AF65-F5344CB8AC3E}">
        <p14:creationId xmlns:p14="http://schemas.microsoft.com/office/powerpoint/2010/main" val="3414699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Odds</a:t>
            </a:r>
            <a:endParaRPr lang="en-US" dirty="0"/>
          </a:p>
        </p:txBody>
      </p:sp>
      <p:pic>
        <p:nvPicPr>
          <p:cNvPr id="4" name="図 3"/>
          <p:cNvPicPr>
            <a:picLocks noChangeAspect="1"/>
          </p:cNvPicPr>
          <p:nvPr/>
        </p:nvPicPr>
        <p:blipFill>
          <a:blip r:embed="rId2"/>
          <a:stretch>
            <a:fillRect/>
          </a:stretch>
        </p:blipFill>
        <p:spPr>
          <a:xfrm>
            <a:off x="838200" y="1690688"/>
            <a:ext cx="5953125" cy="4029075"/>
          </a:xfrm>
          <a:prstGeom prst="rect">
            <a:avLst/>
          </a:prstGeom>
        </p:spPr>
      </p:pic>
      <p:pic>
        <p:nvPicPr>
          <p:cNvPr id="5" name="図 4"/>
          <p:cNvPicPr>
            <a:picLocks noChangeAspect="1"/>
          </p:cNvPicPr>
          <p:nvPr/>
        </p:nvPicPr>
        <p:blipFill>
          <a:blip r:embed="rId3"/>
          <a:stretch>
            <a:fillRect/>
          </a:stretch>
        </p:blipFill>
        <p:spPr>
          <a:xfrm>
            <a:off x="498057" y="6058652"/>
            <a:ext cx="5934075" cy="2505075"/>
          </a:xfrm>
          <a:prstGeom prst="rect">
            <a:avLst/>
          </a:prstGeom>
        </p:spPr>
      </p:pic>
      <p:pic>
        <p:nvPicPr>
          <p:cNvPr id="6" name="図 5"/>
          <p:cNvPicPr>
            <a:picLocks noChangeAspect="1"/>
          </p:cNvPicPr>
          <p:nvPr/>
        </p:nvPicPr>
        <p:blipFill>
          <a:blip r:embed="rId4"/>
          <a:stretch>
            <a:fillRect/>
          </a:stretch>
        </p:blipFill>
        <p:spPr>
          <a:xfrm>
            <a:off x="6278539" y="1690688"/>
            <a:ext cx="5075261" cy="3172828"/>
          </a:xfrm>
          <a:prstGeom prst="rect">
            <a:avLst/>
          </a:prstGeom>
        </p:spPr>
      </p:pic>
      <p:pic>
        <p:nvPicPr>
          <p:cNvPr id="7" name="図 6"/>
          <p:cNvPicPr>
            <a:picLocks noChangeAspect="1"/>
          </p:cNvPicPr>
          <p:nvPr/>
        </p:nvPicPr>
        <p:blipFill>
          <a:blip r:embed="rId5"/>
          <a:stretch>
            <a:fillRect/>
          </a:stretch>
        </p:blipFill>
        <p:spPr>
          <a:xfrm>
            <a:off x="6432132" y="5719763"/>
            <a:ext cx="5867459" cy="4256923"/>
          </a:xfrm>
          <a:prstGeom prst="rect">
            <a:avLst/>
          </a:prstGeom>
        </p:spPr>
      </p:pic>
      <p:sp>
        <p:nvSpPr>
          <p:cNvPr id="8" name="正方形/長方形 7"/>
          <p:cNvSpPr/>
          <p:nvPr/>
        </p:nvSpPr>
        <p:spPr>
          <a:xfrm>
            <a:off x="9833811" y="0"/>
            <a:ext cx="2358189" cy="365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Unit1</a:t>
            </a:r>
            <a:endParaRPr lang="en-US" dirty="0"/>
          </a:p>
        </p:txBody>
      </p:sp>
    </p:spTree>
    <p:extLst>
      <p:ext uri="{BB962C8B-B14F-4D97-AF65-F5344CB8AC3E}">
        <p14:creationId xmlns:p14="http://schemas.microsoft.com/office/powerpoint/2010/main" val="3011361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Key Ideas</a:t>
            </a:r>
            <a:endParaRPr lang="en-US" dirty="0"/>
          </a:p>
        </p:txBody>
      </p:sp>
      <p:sp>
        <p:nvSpPr>
          <p:cNvPr id="3" name="コンテンツ プレースホルダー 2"/>
          <p:cNvSpPr>
            <a:spLocks noGrp="1"/>
          </p:cNvSpPr>
          <p:nvPr>
            <p:ph idx="1"/>
          </p:nvPr>
        </p:nvSpPr>
        <p:spPr/>
        <p:txBody>
          <a:bodyPr/>
          <a:lstStyle/>
          <a:p>
            <a:r>
              <a:rPr lang="en-US" dirty="0" smtClean="0"/>
              <a:t>Want to model response </a:t>
            </a:r>
            <a:r>
              <a:rPr lang="en-US" dirty="0"/>
              <a:t>p</a:t>
            </a:r>
            <a:r>
              <a:rPr lang="en-US" dirty="0" smtClean="0"/>
              <a:t>robability </a:t>
            </a:r>
          </a:p>
          <a:p>
            <a:r>
              <a:rPr lang="en-US" dirty="0" smtClean="0"/>
              <a:t>Linear regression model doesn’t work well for this purpose.</a:t>
            </a:r>
          </a:p>
          <a:p>
            <a:r>
              <a:rPr lang="en-US" dirty="0" smtClean="0"/>
              <a:t>Logit and </a:t>
            </a:r>
            <a:r>
              <a:rPr lang="en-US" dirty="0" err="1" smtClean="0"/>
              <a:t>probit</a:t>
            </a:r>
            <a:r>
              <a:rPr lang="en-US" dirty="0"/>
              <a:t> </a:t>
            </a:r>
            <a:r>
              <a:rPr lang="en-US" dirty="0" smtClean="0"/>
              <a:t>specification of binary response models – 0 &lt;= P &lt;= 1</a:t>
            </a:r>
          </a:p>
          <a:p>
            <a:r>
              <a:rPr lang="en-US" dirty="0" smtClean="0"/>
              <a:t>MLE to gain parameters</a:t>
            </a:r>
          </a:p>
          <a:p>
            <a:r>
              <a:rPr lang="en-US" dirty="0" smtClean="0"/>
              <a:t>Deviance – </a:t>
            </a:r>
            <a:r>
              <a:rPr lang="en-US" dirty="0" err="1" smtClean="0"/>
              <a:t>referes</a:t>
            </a:r>
            <a:r>
              <a:rPr lang="en-US" dirty="0" smtClean="0"/>
              <a:t> to the amount that a particular model deviates from another model as measured by -2log(lambda)</a:t>
            </a:r>
          </a:p>
          <a:p>
            <a:r>
              <a:rPr lang="en-US" dirty="0" smtClean="0"/>
              <a:t>Interpretation of the model</a:t>
            </a:r>
          </a:p>
          <a:p>
            <a:endParaRPr lang="en-US" dirty="0" smtClean="0"/>
          </a:p>
        </p:txBody>
      </p:sp>
      <p:sp>
        <p:nvSpPr>
          <p:cNvPr id="4" name="正方形/長方形 3"/>
          <p:cNvSpPr/>
          <p:nvPr/>
        </p:nvSpPr>
        <p:spPr>
          <a:xfrm>
            <a:off x="9833811" y="0"/>
            <a:ext cx="2358189" cy="365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Unit2</a:t>
            </a:r>
            <a:endParaRPr lang="en-US" dirty="0"/>
          </a:p>
        </p:txBody>
      </p:sp>
    </p:spTree>
    <p:extLst>
      <p:ext uri="{BB962C8B-B14F-4D97-AF65-F5344CB8AC3E}">
        <p14:creationId xmlns:p14="http://schemas.microsoft.com/office/powerpoint/2010/main" val="1214377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IMPORTANT</a:t>
            </a:r>
            <a:endParaRPr lang="en-US" dirty="0"/>
          </a:p>
        </p:txBody>
      </p:sp>
      <p:sp>
        <p:nvSpPr>
          <p:cNvPr id="4" name="テキスト ボックス 3"/>
          <p:cNvSpPr txBox="1"/>
          <p:nvPr/>
        </p:nvSpPr>
        <p:spPr>
          <a:xfrm>
            <a:off x="449179" y="1690688"/>
            <a:ext cx="5887453" cy="5909310"/>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What parameters </a:t>
            </a:r>
            <a:r>
              <a:rPr lang="en-US" dirty="0" smtClean="0"/>
              <a:t>characterize the models and how they are different from those models you have encountered? Think beyond the mean and standard deviation</a:t>
            </a:r>
          </a:p>
          <a:p>
            <a:pPr marL="285750" indent="-285750">
              <a:buFont typeface="Arial" panose="020B0604020202020204" pitchFamily="34" charset="0"/>
              <a:buChar char="•"/>
            </a:pPr>
            <a:r>
              <a:rPr lang="en-US" b="1" dirty="0" smtClean="0"/>
              <a:t>What conditions</a:t>
            </a:r>
            <a:r>
              <a:rPr lang="en-US" dirty="0" smtClean="0"/>
              <a:t> are needed in the derivation of the MLE of the parameters of the model? There are many statistical packages make many estimation methods readily available. However, the assumption of an underlying model being estimated using functions are often forgotten</a:t>
            </a:r>
          </a:p>
          <a:p>
            <a:pPr marL="285750" indent="-285750">
              <a:buFont typeface="Arial" panose="020B0604020202020204" pitchFamily="34" charset="0"/>
              <a:buChar char="•"/>
            </a:pPr>
            <a:r>
              <a:rPr lang="en-US" b="1" dirty="0" smtClean="0"/>
              <a:t>Hat denotes estimator</a:t>
            </a:r>
          </a:p>
          <a:p>
            <a:pPr marL="285750" indent="-285750">
              <a:buFont typeface="Arial" panose="020B0604020202020204" pitchFamily="34" charset="0"/>
              <a:buChar char="•"/>
            </a:pPr>
            <a:r>
              <a:rPr lang="en-US" b="1" dirty="0" smtClean="0"/>
              <a:t>Common work flow: Check PMF, PDF. Confirm where CLT applies. What are parameters you are interested in? Create estimate for them. Check assumptions for the estimates. Check CI. Hypothesis Testing.</a:t>
            </a:r>
          </a:p>
          <a:p>
            <a:pPr marL="285750" indent="-285750">
              <a:buFont typeface="Arial" panose="020B0604020202020204" pitchFamily="34" charset="0"/>
              <a:buChar char="•"/>
            </a:pPr>
            <a:r>
              <a:rPr lang="en-US" b="1" dirty="0" smtClean="0"/>
              <a:t>The statistical analysis workflow: Specify population model, Estimate model parameters, Test Model Assumptions (Ask whether our data looks like a sample that could come from our model)</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80052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Logistic Regression</a:t>
            </a:r>
            <a:endParaRPr lang="en-US" dirty="0"/>
          </a:p>
        </p:txBody>
      </p:sp>
      <p:pic>
        <p:nvPicPr>
          <p:cNvPr id="4" name="図 3"/>
          <p:cNvPicPr>
            <a:picLocks noChangeAspect="1"/>
          </p:cNvPicPr>
          <p:nvPr/>
        </p:nvPicPr>
        <p:blipFill>
          <a:blip r:embed="rId2"/>
          <a:stretch>
            <a:fillRect/>
          </a:stretch>
        </p:blipFill>
        <p:spPr>
          <a:xfrm>
            <a:off x="6398084" y="2009776"/>
            <a:ext cx="6293115" cy="4195410"/>
          </a:xfrm>
          <a:prstGeom prst="rect">
            <a:avLst/>
          </a:prstGeom>
        </p:spPr>
      </p:pic>
      <p:pic>
        <p:nvPicPr>
          <p:cNvPr id="3" name="図 2"/>
          <p:cNvPicPr>
            <a:picLocks noChangeAspect="1"/>
          </p:cNvPicPr>
          <p:nvPr/>
        </p:nvPicPr>
        <p:blipFill>
          <a:blip r:embed="rId3"/>
          <a:stretch>
            <a:fillRect/>
          </a:stretch>
        </p:blipFill>
        <p:spPr>
          <a:xfrm>
            <a:off x="107146" y="2009776"/>
            <a:ext cx="5933324" cy="3222954"/>
          </a:xfrm>
          <a:prstGeom prst="rect">
            <a:avLst/>
          </a:prstGeom>
        </p:spPr>
      </p:pic>
      <p:sp>
        <p:nvSpPr>
          <p:cNvPr id="5" name="正方形/長方形 4"/>
          <p:cNvSpPr/>
          <p:nvPr/>
        </p:nvSpPr>
        <p:spPr>
          <a:xfrm>
            <a:off x="9833811" y="0"/>
            <a:ext cx="2358189" cy="365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Unit2</a:t>
            </a:r>
            <a:endParaRPr lang="en-US" dirty="0"/>
          </a:p>
        </p:txBody>
      </p:sp>
    </p:spTree>
    <p:extLst>
      <p:ext uri="{BB962C8B-B14F-4D97-AF65-F5344CB8AC3E}">
        <p14:creationId xmlns:p14="http://schemas.microsoft.com/office/powerpoint/2010/main" val="4175447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Logit and </a:t>
            </a:r>
            <a:r>
              <a:rPr lang="en-US" dirty="0" err="1" smtClean="0"/>
              <a:t>Probit</a:t>
            </a:r>
            <a:r>
              <a:rPr lang="en-US" dirty="0" smtClean="0"/>
              <a:t> transformation</a:t>
            </a:r>
            <a:endParaRPr lang="en-US" dirty="0"/>
          </a:p>
        </p:txBody>
      </p:sp>
      <p:pic>
        <p:nvPicPr>
          <p:cNvPr id="4" name="図 3"/>
          <p:cNvPicPr>
            <a:picLocks noChangeAspect="1"/>
          </p:cNvPicPr>
          <p:nvPr/>
        </p:nvPicPr>
        <p:blipFill>
          <a:blip r:embed="rId2"/>
          <a:stretch>
            <a:fillRect/>
          </a:stretch>
        </p:blipFill>
        <p:spPr>
          <a:xfrm>
            <a:off x="281355" y="2055813"/>
            <a:ext cx="5575788" cy="3386680"/>
          </a:xfrm>
          <a:prstGeom prst="rect">
            <a:avLst/>
          </a:prstGeom>
        </p:spPr>
      </p:pic>
      <p:pic>
        <p:nvPicPr>
          <p:cNvPr id="5" name="図 4"/>
          <p:cNvPicPr>
            <a:picLocks noChangeAspect="1"/>
          </p:cNvPicPr>
          <p:nvPr/>
        </p:nvPicPr>
        <p:blipFill>
          <a:blip r:embed="rId3"/>
          <a:stretch>
            <a:fillRect/>
          </a:stretch>
        </p:blipFill>
        <p:spPr>
          <a:xfrm>
            <a:off x="6059181" y="1942104"/>
            <a:ext cx="8020050" cy="4181475"/>
          </a:xfrm>
          <a:prstGeom prst="rect">
            <a:avLst/>
          </a:prstGeom>
        </p:spPr>
      </p:pic>
      <p:pic>
        <p:nvPicPr>
          <p:cNvPr id="6" name="図 5"/>
          <p:cNvPicPr>
            <a:picLocks noChangeAspect="1"/>
          </p:cNvPicPr>
          <p:nvPr/>
        </p:nvPicPr>
        <p:blipFill>
          <a:blip r:embed="rId4"/>
          <a:stretch>
            <a:fillRect/>
          </a:stretch>
        </p:blipFill>
        <p:spPr>
          <a:xfrm>
            <a:off x="5261811" y="8465418"/>
            <a:ext cx="5111665" cy="2000217"/>
          </a:xfrm>
          <a:prstGeom prst="rect">
            <a:avLst/>
          </a:prstGeom>
        </p:spPr>
      </p:pic>
      <p:sp>
        <p:nvSpPr>
          <p:cNvPr id="7" name="正方形/長方形 6"/>
          <p:cNvSpPr/>
          <p:nvPr/>
        </p:nvSpPr>
        <p:spPr>
          <a:xfrm>
            <a:off x="9833811" y="0"/>
            <a:ext cx="2358189" cy="365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Unit2</a:t>
            </a:r>
            <a:endParaRPr lang="en-US" dirty="0"/>
          </a:p>
        </p:txBody>
      </p:sp>
    </p:spTree>
    <p:extLst>
      <p:ext uri="{BB962C8B-B14F-4D97-AF65-F5344CB8AC3E}">
        <p14:creationId xmlns:p14="http://schemas.microsoft.com/office/powerpoint/2010/main" val="1056169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Logistic curve</a:t>
            </a:r>
            <a:endParaRPr lang="en-US" dirty="0"/>
          </a:p>
        </p:txBody>
      </p:sp>
      <p:pic>
        <p:nvPicPr>
          <p:cNvPr id="5" name="図 4"/>
          <p:cNvPicPr>
            <a:picLocks noChangeAspect="1"/>
          </p:cNvPicPr>
          <p:nvPr/>
        </p:nvPicPr>
        <p:blipFill>
          <a:blip r:embed="rId2"/>
          <a:stretch>
            <a:fillRect/>
          </a:stretch>
        </p:blipFill>
        <p:spPr>
          <a:xfrm>
            <a:off x="838200" y="1947110"/>
            <a:ext cx="4181475" cy="3733800"/>
          </a:xfrm>
          <a:prstGeom prst="rect">
            <a:avLst/>
          </a:prstGeom>
        </p:spPr>
      </p:pic>
      <p:pic>
        <p:nvPicPr>
          <p:cNvPr id="6" name="図 5"/>
          <p:cNvPicPr>
            <a:picLocks noChangeAspect="1"/>
          </p:cNvPicPr>
          <p:nvPr/>
        </p:nvPicPr>
        <p:blipFill>
          <a:blip r:embed="rId3"/>
          <a:stretch>
            <a:fillRect/>
          </a:stretch>
        </p:blipFill>
        <p:spPr>
          <a:xfrm>
            <a:off x="5647498" y="1690688"/>
            <a:ext cx="6405687" cy="4474675"/>
          </a:xfrm>
          <a:prstGeom prst="rect">
            <a:avLst/>
          </a:prstGeom>
        </p:spPr>
      </p:pic>
      <p:sp>
        <p:nvSpPr>
          <p:cNvPr id="7" name="正方形/長方形 6"/>
          <p:cNvSpPr/>
          <p:nvPr/>
        </p:nvSpPr>
        <p:spPr>
          <a:xfrm>
            <a:off x="9833811" y="0"/>
            <a:ext cx="2358189" cy="365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Unit2</a:t>
            </a:r>
            <a:endParaRPr lang="en-US" dirty="0"/>
          </a:p>
        </p:txBody>
      </p:sp>
    </p:spTree>
    <p:extLst>
      <p:ext uri="{BB962C8B-B14F-4D97-AF65-F5344CB8AC3E}">
        <p14:creationId xmlns:p14="http://schemas.microsoft.com/office/powerpoint/2010/main" val="2953004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Assumptions for logistic regression</a:t>
            </a:r>
            <a:endParaRPr lang="en-US" dirty="0"/>
          </a:p>
        </p:txBody>
      </p:sp>
      <p:sp>
        <p:nvSpPr>
          <p:cNvPr id="4" name="正方形/長方形 3"/>
          <p:cNvSpPr/>
          <p:nvPr/>
        </p:nvSpPr>
        <p:spPr>
          <a:xfrm>
            <a:off x="9833811" y="0"/>
            <a:ext cx="2358189" cy="365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Unit2</a:t>
            </a:r>
            <a:endParaRPr lang="en-US" dirty="0"/>
          </a:p>
        </p:txBody>
      </p:sp>
      <p:pic>
        <p:nvPicPr>
          <p:cNvPr id="5" name="図 4"/>
          <p:cNvPicPr>
            <a:picLocks noChangeAspect="1"/>
          </p:cNvPicPr>
          <p:nvPr/>
        </p:nvPicPr>
        <p:blipFill>
          <a:blip r:embed="rId2"/>
          <a:stretch>
            <a:fillRect/>
          </a:stretch>
        </p:blipFill>
        <p:spPr>
          <a:xfrm>
            <a:off x="70081" y="1845054"/>
            <a:ext cx="5491964" cy="3620580"/>
          </a:xfrm>
          <a:prstGeom prst="rect">
            <a:avLst/>
          </a:prstGeom>
        </p:spPr>
      </p:pic>
      <p:pic>
        <p:nvPicPr>
          <p:cNvPr id="6" name="図 5"/>
          <p:cNvPicPr>
            <a:picLocks noChangeAspect="1"/>
          </p:cNvPicPr>
          <p:nvPr/>
        </p:nvPicPr>
        <p:blipFill>
          <a:blip r:embed="rId3"/>
          <a:stretch>
            <a:fillRect/>
          </a:stretch>
        </p:blipFill>
        <p:spPr>
          <a:xfrm>
            <a:off x="5985615" y="2235200"/>
            <a:ext cx="6006922" cy="3055760"/>
          </a:xfrm>
          <a:prstGeom prst="rect">
            <a:avLst/>
          </a:prstGeom>
        </p:spPr>
      </p:pic>
    </p:spTree>
    <p:extLst>
      <p:ext uri="{BB962C8B-B14F-4D97-AF65-F5344CB8AC3E}">
        <p14:creationId xmlns:p14="http://schemas.microsoft.com/office/powerpoint/2010/main" val="521102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sz="4000" dirty="0" smtClean="0"/>
              <a:t>MLE for Logistic Regression Parameter Estimate</a:t>
            </a:r>
            <a:endParaRPr lang="en-US" sz="4000" dirty="0"/>
          </a:p>
        </p:txBody>
      </p:sp>
      <p:pic>
        <p:nvPicPr>
          <p:cNvPr id="4" name="図 3"/>
          <p:cNvPicPr>
            <a:picLocks noChangeAspect="1"/>
          </p:cNvPicPr>
          <p:nvPr/>
        </p:nvPicPr>
        <p:blipFill rotWithShape="1">
          <a:blip r:embed="rId2"/>
          <a:srcRect t="8606"/>
          <a:stretch/>
        </p:blipFill>
        <p:spPr>
          <a:xfrm>
            <a:off x="1994877" y="1336431"/>
            <a:ext cx="8077200" cy="5327650"/>
          </a:xfrm>
          <a:prstGeom prst="rect">
            <a:avLst/>
          </a:prstGeom>
        </p:spPr>
      </p:pic>
      <p:pic>
        <p:nvPicPr>
          <p:cNvPr id="5" name="図 4"/>
          <p:cNvPicPr>
            <a:picLocks noChangeAspect="1"/>
          </p:cNvPicPr>
          <p:nvPr/>
        </p:nvPicPr>
        <p:blipFill>
          <a:blip r:embed="rId3"/>
          <a:stretch>
            <a:fillRect/>
          </a:stretch>
        </p:blipFill>
        <p:spPr>
          <a:xfrm>
            <a:off x="2292768" y="6858000"/>
            <a:ext cx="7991475" cy="1219200"/>
          </a:xfrm>
          <a:prstGeom prst="rect">
            <a:avLst/>
          </a:prstGeom>
        </p:spPr>
      </p:pic>
    </p:spTree>
    <p:extLst>
      <p:ext uri="{BB962C8B-B14F-4D97-AF65-F5344CB8AC3E}">
        <p14:creationId xmlns:p14="http://schemas.microsoft.com/office/powerpoint/2010/main" val="2180812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Parameters – R </a:t>
            </a:r>
            <a:r>
              <a:rPr lang="en-US" dirty="0" err="1" smtClean="0"/>
              <a:t>glm.fit</a:t>
            </a:r>
            <a:endParaRPr lang="en-US" dirty="0"/>
          </a:p>
        </p:txBody>
      </p:sp>
      <p:pic>
        <p:nvPicPr>
          <p:cNvPr id="4" name="図 3"/>
          <p:cNvPicPr>
            <a:picLocks noChangeAspect="1"/>
          </p:cNvPicPr>
          <p:nvPr/>
        </p:nvPicPr>
        <p:blipFill>
          <a:blip r:embed="rId2"/>
          <a:stretch>
            <a:fillRect/>
          </a:stretch>
        </p:blipFill>
        <p:spPr>
          <a:xfrm>
            <a:off x="2071687" y="1846346"/>
            <a:ext cx="8048625" cy="5314950"/>
          </a:xfrm>
          <a:prstGeom prst="rect">
            <a:avLst/>
          </a:prstGeom>
        </p:spPr>
      </p:pic>
    </p:spTree>
    <p:extLst>
      <p:ext uri="{BB962C8B-B14F-4D97-AF65-F5344CB8AC3E}">
        <p14:creationId xmlns:p14="http://schemas.microsoft.com/office/powerpoint/2010/main" val="3646265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Variance-Covariance Matrix of the Estimators</a:t>
            </a:r>
            <a:br>
              <a:rPr lang="en-US" dirty="0" smtClean="0"/>
            </a:br>
            <a:r>
              <a:rPr lang="en-US" dirty="0" smtClean="0"/>
              <a:t>(sometime called Covariance Matrix)</a:t>
            </a:r>
            <a:endParaRPr lang="en-US" dirty="0"/>
          </a:p>
        </p:txBody>
      </p:sp>
      <p:pic>
        <p:nvPicPr>
          <p:cNvPr id="4" name="コンテンツ プレースホルダー 3"/>
          <p:cNvPicPr>
            <a:picLocks noGrp="1" noChangeAspect="1"/>
          </p:cNvPicPr>
          <p:nvPr>
            <p:ph idx="1"/>
          </p:nvPr>
        </p:nvPicPr>
        <p:blipFill>
          <a:blip r:embed="rId2"/>
          <a:stretch>
            <a:fillRect/>
          </a:stretch>
        </p:blipFill>
        <p:spPr>
          <a:xfrm>
            <a:off x="3000375" y="2734469"/>
            <a:ext cx="6191250" cy="2533650"/>
          </a:xfrm>
          <a:prstGeom prst="rect">
            <a:avLst/>
          </a:prstGeom>
        </p:spPr>
      </p:pic>
      <p:pic>
        <p:nvPicPr>
          <p:cNvPr id="5" name="図 4"/>
          <p:cNvPicPr>
            <a:picLocks noChangeAspect="1"/>
          </p:cNvPicPr>
          <p:nvPr/>
        </p:nvPicPr>
        <p:blipFill>
          <a:blip r:embed="rId3"/>
          <a:stretch>
            <a:fillRect/>
          </a:stretch>
        </p:blipFill>
        <p:spPr>
          <a:xfrm>
            <a:off x="3000375" y="5829300"/>
            <a:ext cx="5886450" cy="2057400"/>
          </a:xfrm>
          <a:prstGeom prst="rect">
            <a:avLst/>
          </a:prstGeom>
        </p:spPr>
      </p:pic>
    </p:spTree>
    <p:extLst>
      <p:ext uri="{BB962C8B-B14F-4D97-AF65-F5344CB8AC3E}">
        <p14:creationId xmlns:p14="http://schemas.microsoft.com/office/powerpoint/2010/main" val="1947164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Hypothesis testing to assess the importance of an explanatory variable </a:t>
            </a:r>
            <a:endParaRPr lang="en-US" dirty="0"/>
          </a:p>
        </p:txBody>
      </p:sp>
      <p:pic>
        <p:nvPicPr>
          <p:cNvPr id="4" name="コンテンツ プレースホルダー 3"/>
          <p:cNvPicPr>
            <a:picLocks noGrp="1" noChangeAspect="1"/>
          </p:cNvPicPr>
          <p:nvPr>
            <p:ph idx="1"/>
          </p:nvPr>
        </p:nvPicPr>
        <p:blipFill>
          <a:blip r:embed="rId2"/>
          <a:stretch>
            <a:fillRect/>
          </a:stretch>
        </p:blipFill>
        <p:spPr>
          <a:xfrm>
            <a:off x="676777" y="2022851"/>
            <a:ext cx="6057900" cy="4181475"/>
          </a:xfrm>
          <a:prstGeom prst="rect">
            <a:avLst/>
          </a:prstGeom>
        </p:spPr>
      </p:pic>
      <p:pic>
        <p:nvPicPr>
          <p:cNvPr id="5" name="図 4"/>
          <p:cNvPicPr>
            <a:picLocks noChangeAspect="1"/>
          </p:cNvPicPr>
          <p:nvPr/>
        </p:nvPicPr>
        <p:blipFill>
          <a:blip r:embed="rId3"/>
          <a:stretch>
            <a:fillRect/>
          </a:stretch>
        </p:blipFill>
        <p:spPr>
          <a:xfrm>
            <a:off x="5704472" y="2189998"/>
            <a:ext cx="6076950" cy="4467225"/>
          </a:xfrm>
          <a:prstGeom prst="rect">
            <a:avLst/>
          </a:prstGeom>
        </p:spPr>
      </p:pic>
      <p:pic>
        <p:nvPicPr>
          <p:cNvPr id="6" name="図 5"/>
          <p:cNvPicPr>
            <a:picLocks noChangeAspect="1"/>
          </p:cNvPicPr>
          <p:nvPr/>
        </p:nvPicPr>
        <p:blipFill>
          <a:blip r:embed="rId4"/>
          <a:stretch>
            <a:fillRect/>
          </a:stretch>
        </p:blipFill>
        <p:spPr>
          <a:xfrm>
            <a:off x="1044992" y="6204326"/>
            <a:ext cx="6238875" cy="4391025"/>
          </a:xfrm>
          <a:prstGeom prst="rect">
            <a:avLst/>
          </a:prstGeom>
        </p:spPr>
      </p:pic>
    </p:spTree>
    <p:extLst>
      <p:ext uri="{BB962C8B-B14F-4D97-AF65-F5344CB8AC3E}">
        <p14:creationId xmlns:p14="http://schemas.microsoft.com/office/powerpoint/2010/main" val="1337622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Deviance</a:t>
            </a:r>
            <a:endParaRPr lang="en-US" dirty="0"/>
          </a:p>
        </p:txBody>
      </p:sp>
      <p:pic>
        <p:nvPicPr>
          <p:cNvPr id="4" name="コンテンツ プレースホルダー 3"/>
          <p:cNvPicPr>
            <a:picLocks noGrp="1" noChangeAspect="1"/>
          </p:cNvPicPr>
          <p:nvPr>
            <p:ph idx="1"/>
          </p:nvPr>
        </p:nvPicPr>
        <p:blipFill>
          <a:blip r:embed="rId2"/>
          <a:stretch>
            <a:fillRect/>
          </a:stretch>
        </p:blipFill>
        <p:spPr>
          <a:xfrm>
            <a:off x="838200" y="1806032"/>
            <a:ext cx="5924550" cy="3524250"/>
          </a:xfrm>
          <a:prstGeom prst="rect">
            <a:avLst/>
          </a:prstGeom>
        </p:spPr>
      </p:pic>
      <p:pic>
        <p:nvPicPr>
          <p:cNvPr id="5" name="図 4"/>
          <p:cNvPicPr>
            <a:picLocks noChangeAspect="1"/>
          </p:cNvPicPr>
          <p:nvPr/>
        </p:nvPicPr>
        <p:blipFill>
          <a:blip r:embed="rId3"/>
          <a:stretch>
            <a:fillRect/>
          </a:stretch>
        </p:blipFill>
        <p:spPr>
          <a:xfrm>
            <a:off x="6762750" y="914398"/>
            <a:ext cx="4953975" cy="3397919"/>
          </a:xfrm>
          <a:prstGeom prst="rect">
            <a:avLst/>
          </a:prstGeom>
        </p:spPr>
      </p:pic>
      <p:pic>
        <p:nvPicPr>
          <p:cNvPr id="6" name="図 5"/>
          <p:cNvPicPr>
            <a:picLocks noChangeAspect="1"/>
          </p:cNvPicPr>
          <p:nvPr/>
        </p:nvPicPr>
        <p:blipFill>
          <a:blip r:embed="rId4"/>
          <a:stretch>
            <a:fillRect/>
          </a:stretch>
        </p:blipFill>
        <p:spPr>
          <a:xfrm>
            <a:off x="5896477" y="4427661"/>
            <a:ext cx="5981700" cy="4267200"/>
          </a:xfrm>
          <a:prstGeom prst="rect">
            <a:avLst/>
          </a:prstGeom>
        </p:spPr>
      </p:pic>
    </p:spTree>
    <p:extLst>
      <p:ext uri="{BB962C8B-B14F-4D97-AF65-F5344CB8AC3E}">
        <p14:creationId xmlns:p14="http://schemas.microsoft.com/office/powerpoint/2010/main" val="539312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Model Interpretation  -- Odds Ratios</a:t>
            </a:r>
            <a:endParaRPr lang="en-US" dirty="0"/>
          </a:p>
        </p:txBody>
      </p:sp>
      <p:pic>
        <p:nvPicPr>
          <p:cNvPr id="4" name="図 3"/>
          <p:cNvPicPr>
            <a:picLocks noChangeAspect="1"/>
          </p:cNvPicPr>
          <p:nvPr/>
        </p:nvPicPr>
        <p:blipFill>
          <a:blip r:embed="rId2"/>
          <a:stretch>
            <a:fillRect/>
          </a:stretch>
        </p:blipFill>
        <p:spPr>
          <a:xfrm>
            <a:off x="838200" y="1524000"/>
            <a:ext cx="4627531" cy="3092366"/>
          </a:xfrm>
          <a:prstGeom prst="rect">
            <a:avLst/>
          </a:prstGeom>
        </p:spPr>
      </p:pic>
      <p:pic>
        <p:nvPicPr>
          <p:cNvPr id="5" name="図 4"/>
          <p:cNvPicPr>
            <a:picLocks noChangeAspect="1"/>
          </p:cNvPicPr>
          <p:nvPr/>
        </p:nvPicPr>
        <p:blipFill>
          <a:blip r:embed="rId3"/>
          <a:stretch>
            <a:fillRect/>
          </a:stretch>
        </p:blipFill>
        <p:spPr>
          <a:xfrm>
            <a:off x="838200" y="4616366"/>
            <a:ext cx="4627531" cy="2240079"/>
          </a:xfrm>
          <a:prstGeom prst="rect">
            <a:avLst/>
          </a:prstGeom>
        </p:spPr>
      </p:pic>
      <p:pic>
        <p:nvPicPr>
          <p:cNvPr id="6" name="図 5"/>
          <p:cNvPicPr>
            <a:picLocks noChangeAspect="1"/>
          </p:cNvPicPr>
          <p:nvPr/>
        </p:nvPicPr>
        <p:blipFill>
          <a:blip r:embed="rId4"/>
          <a:stretch>
            <a:fillRect/>
          </a:stretch>
        </p:blipFill>
        <p:spPr>
          <a:xfrm>
            <a:off x="7202904" y="1690688"/>
            <a:ext cx="4549441" cy="2345584"/>
          </a:xfrm>
          <a:prstGeom prst="rect">
            <a:avLst/>
          </a:prstGeom>
        </p:spPr>
      </p:pic>
    </p:spTree>
    <p:extLst>
      <p:ext uri="{BB962C8B-B14F-4D97-AF65-F5344CB8AC3E}">
        <p14:creationId xmlns:p14="http://schemas.microsoft.com/office/powerpoint/2010/main" val="3831562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TO REVIEW </a:t>
            </a:r>
            <a:endParaRPr lang="en-US" dirty="0"/>
          </a:p>
        </p:txBody>
      </p:sp>
      <p:sp>
        <p:nvSpPr>
          <p:cNvPr id="3" name="コンテンツ プレースホルダー 2"/>
          <p:cNvSpPr>
            <a:spLocks noGrp="1"/>
          </p:cNvSpPr>
          <p:nvPr>
            <p:ph idx="1"/>
          </p:nvPr>
        </p:nvSpPr>
        <p:spPr/>
        <p:txBody>
          <a:bodyPr/>
          <a:lstStyle/>
          <a:p>
            <a:r>
              <a:rPr lang="en-US" dirty="0" smtClean="0"/>
              <a:t>1.3.2 HYPOTHESIS TESTS FOR PI</a:t>
            </a:r>
            <a:endParaRPr lang="en-US" dirty="0"/>
          </a:p>
        </p:txBody>
      </p:sp>
    </p:spTree>
    <p:extLst>
      <p:ext uri="{BB962C8B-B14F-4D97-AF65-F5344CB8AC3E}">
        <p14:creationId xmlns:p14="http://schemas.microsoft.com/office/powerpoint/2010/main" val="4944197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CI for Odds Ratio</a:t>
            </a:r>
            <a:endParaRPr lang="en-US" dirty="0"/>
          </a:p>
        </p:txBody>
      </p:sp>
      <p:pic>
        <p:nvPicPr>
          <p:cNvPr id="4" name="図 3"/>
          <p:cNvPicPr>
            <a:picLocks noChangeAspect="1"/>
          </p:cNvPicPr>
          <p:nvPr/>
        </p:nvPicPr>
        <p:blipFill>
          <a:blip r:embed="rId2"/>
          <a:stretch>
            <a:fillRect/>
          </a:stretch>
        </p:blipFill>
        <p:spPr>
          <a:xfrm>
            <a:off x="349417" y="1969670"/>
            <a:ext cx="6038850" cy="3143250"/>
          </a:xfrm>
          <a:prstGeom prst="rect">
            <a:avLst/>
          </a:prstGeom>
        </p:spPr>
      </p:pic>
      <p:pic>
        <p:nvPicPr>
          <p:cNvPr id="5" name="図 4"/>
          <p:cNvPicPr>
            <a:picLocks noChangeAspect="1"/>
          </p:cNvPicPr>
          <p:nvPr/>
        </p:nvPicPr>
        <p:blipFill>
          <a:blip r:embed="rId3"/>
          <a:stretch>
            <a:fillRect/>
          </a:stretch>
        </p:blipFill>
        <p:spPr>
          <a:xfrm>
            <a:off x="489033" y="5766384"/>
            <a:ext cx="6048375" cy="4276725"/>
          </a:xfrm>
          <a:prstGeom prst="rect">
            <a:avLst/>
          </a:prstGeom>
        </p:spPr>
      </p:pic>
      <p:pic>
        <p:nvPicPr>
          <p:cNvPr id="6" name="図 5"/>
          <p:cNvPicPr>
            <a:picLocks noChangeAspect="1"/>
          </p:cNvPicPr>
          <p:nvPr/>
        </p:nvPicPr>
        <p:blipFill>
          <a:blip r:embed="rId4"/>
          <a:stretch>
            <a:fillRect/>
          </a:stretch>
        </p:blipFill>
        <p:spPr>
          <a:xfrm>
            <a:off x="6267450" y="1971675"/>
            <a:ext cx="5924550" cy="4105275"/>
          </a:xfrm>
          <a:prstGeom prst="rect">
            <a:avLst/>
          </a:prstGeom>
        </p:spPr>
      </p:pic>
    </p:spTree>
    <p:extLst>
      <p:ext uri="{BB962C8B-B14F-4D97-AF65-F5344CB8AC3E}">
        <p14:creationId xmlns:p14="http://schemas.microsoft.com/office/powerpoint/2010/main" val="2727099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CI for Probability of Success</a:t>
            </a:r>
            <a:endParaRPr lang="en-US" dirty="0"/>
          </a:p>
        </p:txBody>
      </p:sp>
      <p:pic>
        <p:nvPicPr>
          <p:cNvPr id="4" name="コンテンツ プレースホルダー 3"/>
          <p:cNvPicPr>
            <a:picLocks noGrp="1" noChangeAspect="1"/>
          </p:cNvPicPr>
          <p:nvPr>
            <p:ph idx="1"/>
          </p:nvPr>
        </p:nvPicPr>
        <p:blipFill>
          <a:blip r:embed="rId2"/>
          <a:stretch>
            <a:fillRect/>
          </a:stretch>
        </p:blipFill>
        <p:spPr>
          <a:xfrm>
            <a:off x="674414" y="1690688"/>
            <a:ext cx="4959050" cy="3711491"/>
          </a:xfrm>
          <a:prstGeom prst="rect">
            <a:avLst/>
          </a:prstGeom>
        </p:spPr>
      </p:pic>
      <p:pic>
        <p:nvPicPr>
          <p:cNvPr id="5" name="図 4"/>
          <p:cNvPicPr>
            <a:picLocks noChangeAspect="1"/>
          </p:cNvPicPr>
          <p:nvPr/>
        </p:nvPicPr>
        <p:blipFill>
          <a:blip r:embed="rId3"/>
          <a:stretch>
            <a:fillRect/>
          </a:stretch>
        </p:blipFill>
        <p:spPr>
          <a:xfrm>
            <a:off x="674414" y="5779271"/>
            <a:ext cx="4959050" cy="2157458"/>
          </a:xfrm>
          <a:prstGeom prst="rect">
            <a:avLst/>
          </a:prstGeom>
        </p:spPr>
      </p:pic>
      <p:pic>
        <p:nvPicPr>
          <p:cNvPr id="6" name="図 5"/>
          <p:cNvPicPr>
            <a:picLocks noChangeAspect="1"/>
          </p:cNvPicPr>
          <p:nvPr/>
        </p:nvPicPr>
        <p:blipFill>
          <a:blip r:embed="rId4"/>
          <a:stretch>
            <a:fillRect/>
          </a:stretch>
        </p:blipFill>
        <p:spPr>
          <a:xfrm>
            <a:off x="6096000" y="1875584"/>
            <a:ext cx="5962650" cy="4543425"/>
          </a:xfrm>
          <a:prstGeom prst="rect">
            <a:avLst/>
          </a:prstGeom>
        </p:spPr>
      </p:pic>
    </p:spTree>
    <p:extLst>
      <p:ext uri="{BB962C8B-B14F-4D97-AF65-F5344CB8AC3E}">
        <p14:creationId xmlns:p14="http://schemas.microsoft.com/office/powerpoint/2010/main" val="3142986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Key Ideas</a:t>
            </a:r>
            <a:endParaRPr lang="en-US" dirty="0"/>
          </a:p>
        </p:txBody>
      </p:sp>
      <p:sp>
        <p:nvSpPr>
          <p:cNvPr id="3" name="コンテンツ プレースホルダー 2"/>
          <p:cNvSpPr>
            <a:spLocks noGrp="1"/>
          </p:cNvSpPr>
          <p:nvPr>
            <p:ph idx="1"/>
          </p:nvPr>
        </p:nvSpPr>
        <p:spPr/>
        <p:txBody>
          <a:bodyPr/>
          <a:lstStyle/>
          <a:p>
            <a:r>
              <a:rPr lang="en-US" dirty="0" smtClean="0"/>
              <a:t>Categorical data, Bernoulli probability model, and Binomial probability model</a:t>
            </a:r>
          </a:p>
          <a:p>
            <a:r>
              <a:rPr lang="en-US" dirty="0" smtClean="0"/>
              <a:t>Simulating a binomial probability model</a:t>
            </a:r>
          </a:p>
          <a:p>
            <a:r>
              <a:rPr lang="en-US" dirty="0" smtClean="0"/>
              <a:t>Estimating the Binomial probability model (pi) using MLE</a:t>
            </a:r>
          </a:p>
          <a:p>
            <a:r>
              <a:rPr lang="en-US" dirty="0" smtClean="0"/>
              <a:t>Confidence intervals (Wald CI and Alternative CIs)</a:t>
            </a:r>
          </a:p>
          <a:p>
            <a:r>
              <a:rPr lang="en-US" dirty="0" smtClean="0"/>
              <a:t>Hypothesis test for the probability of success (incl. LRT)</a:t>
            </a:r>
          </a:p>
          <a:p>
            <a:r>
              <a:rPr lang="en-US" dirty="0" smtClean="0"/>
              <a:t>Two binary variables</a:t>
            </a:r>
          </a:p>
          <a:p>
            <a:pPr lvl="1"/>
            <a:r>
              <a:rPr lang="en-US" dirty="0" smtClean="0"/>
              <a:t>Contingency tables =&gt; very useful for EDA</a:t>
            </a:r>
          </a:p>
          <a:p>
            <a:pPr lvl="1"/>
            <a:r>
              <a:rPr lang="en-US" dirty="0" smtClean="0"/>
              <a:t>Relative risks, odds, odds ratios</a:t>
            </a:r>
          </a:p>
        </p:txBody>
      </p:sp>
      <p:sp>
        <p:nvSpPr>
          <p:cNvPr id="4" name="正方形/長方形 3"/>
          <p:cNvSpPr/>
          <p:nvPr/>
        </p:nvSpPr>
        <p:spPr>
          <a:xfrm>
            <a:off x="9833811" y="0"/>
            <a:ext cx="2358189" cy="365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Unit1</a:t>
            </a:r>
            <a:endParaRPr lang="en-US" dirty="0"/>
          </a:p>
        </p:txBody>
      </p:sp>
    </p:spTree>
    <p:extLst>
      <p:ext uri="{BB962C8B-B14F-4D97-AF65-F5344CB8AC3E}">
        <p14:creationId xmlns:p14="http://schemas.microsoft.com/office/powerpoint/2010/main" val="3793170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Discrete R.V. to model categorical variable</a:t>
            </a:r>
            <a:endParaRPr lang="en-US" dirty="0"/>
          </a:p>
        </p:txBody>
      </p:sp>
      <p:pic>
        <p:nvPicPr>
          <p:cNvPr id="5" name="図 4"/>
          <p:cNvPicPr>
            <a:picLocks noChangeAspect="1"/>
          </p:cNvPicPr>
          <p:nvPr/>
        </p:nvPicPr>
        <p:blipFill rotWithShape="1">
          <a:blip r:embed="rId2"/>
          <a:srcRect t="1" b="23039"/>
          <a:stretch/>
        </p:blipFill>
        <p:spPr>
          <a:xfrm>
            <a:off x="580561" y="2120366"/>
            <a:ext cx="5245704" cy="2459726"/>
          </a:xfrm>
          <a:prstGeom prst="rect">
            <a:avLst/>
          </a:prstGeom>
        </p:spPr>
      </p:pic>
      <p:sp>
        <p:nvSpPr>
          <p:cNvPr id="6" name="テキスト ボックス 5"/>
          <p:cNvSpPr txBox="1"/>
          <p:nvPr/>
        </p:nvSpPr>
        <p:spPr>
          <a:xfrm>
            <a:off x="580561" y="4830945"/>
            <a:ext cx="5348836" cy="923330"/>
          </a:xfrm>
          <a:prstGeom prst="rect">
            <a:avLst/>
          </a:prstGeom>
          <a:noFill/>
        </p:spPr>
        <p:txBody>
          <a:bodyPr wrap="square" rtlCol="0">
            <a:spAutoFit/>
          </a:bodyPr>
          <a:lstStyle/>
          <a:p>
            <a:r>
              <a:rPr lang="en-US" dirty="0" smtClean="0"/>
              <a:t>The first three examples do not have a natural ordering, and the last four examples have a natural ordering. We call them ordinal variables.</a:t>
            </a:r>
            <a:endParaRPr lang="en-US" dirty="0"/>
          </a:p>
        </p:txBody>
      </p:sp>
      <p:sp>
        <p:nvSpPr>
          <p:cNvPr id="7" name="テキスト ボックス 6"/>
          <p:cNvSpPr txBox="1"/>
          <p:nvPr/>
        </p:nvSpPr>
        <p:spPr>
          <a:xfrm>
            <a:off x="6651298" y="1949411"/>
            <a:ext cx="5040517" cy="2031325"/>
          </a:xfrm>
          <a:prstGeom prst="rect">
            <a:avLst/>
          </a:prstGeom>
          <a:noFill/>
        </p:spPr>
        <p:txBody>
          <a:bodyPr wrap="square" rtlCol="0">
            <a:spAutoFit/>
          </a:bodyPr>
          <a:lstStyle/>
          <a:p>
            <a:r>
              <a:rPr lang="en-US" dirty="0" smtClean="0"/>
              <a:t>Discrete Random Variables (</a:t>
            </a:r>
            <a:r>
              <a:rPr lang="en-US" dirty="0" smtClean="0">
                <a:sym typeface="Wingdings" panose="05000000000000000000" pitchFamily="2" charset="2"/>
              </a:rPr>
              <a:t> Continuous Random Variables </a:t>
            </a:r>
            <a:r>
              <a:rPr lang="en-US" dirty="0" smtClean="0"/>
              <a:t>)</a:t>
            </a:r>
          </a:p>
          <a:p>
            <a:endParaRPr lang="en-US" dirty="0"/>
          </a:p>
          <a:p>
            <a:pPr marL="285750" indent="-285750">
              <a:buFont typeface="Arial" panose="020B0604020202020204" pitchFamily="34" charset="0"/>
              <a:buChar char="•"/>
            </a:pPr>
            <a:r>
              <a:rPr lang="en-US" dirty="0" smtClean="0"/>
              <a:t>Bernoulli Distribution</a:t>
            </a:r>
          </a:p>
          <a:p>
            <a:pPr marL="285750" indent="-285750">
              <a:buFont typeface="Arial" panose="020B0604020202020204" pitchFamily="34" charset="0"/>
              <a:buChar char="•"/>
            </a:pPr>
            <a:r>
              <a:rPr lang="en-US" dirty="0" smtClean="0"/>
              <a:t>Binomial Distribution</a:t>
            </a:r>
          </a:p>
          <a:p>
            <a:pPr marL="285750" indent="-285750">
              <a:buFont typeface="Arial" panose="020B0604020202020204" pitchFamily="34" charset="0"/>
              <a:buChar char="•"/>
            </a:pPr>
            <a:endParaRPr lang="en-US" dirty="0"/>
          </a:p>
          <a:p>
            <a:r>
              <a:rPr lang="en-US" dirty="0" smtClean="0"/>
              <a:t>We are interested in pi: probability of success</a:t>
            </a:r>
            <a:endParaRPr lang="en-US" dirty="0"/>
          </a:p>
        </p:txBody>
      </p:sp>
      <p:sp>
        <p:nvSpPr>
          <p:cNvPr id="8" name="正方形/長方形 7"/>
          <p:cNvSpPr/>
          <p:nvPr/>
        </p:nvSpPr>
        <p:spPr>
          <a:xfrm>
            <a:off x="9833811" y="0"/>
            <a:ext cx="2358189" cy="365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Unit1</a:t>
            </a:r>
            <a:endParaRPr lang="en-US" dirty="0"/>
          </a:p>
        </p:txBody>
      </p:sp>
      <p:pic>
        <p:nvPicPr>
          <p:cNvPr id="3" name="図 2"/>
          <p:cNvPicPr>
            <a:picLocks noChangeAspect="1"/>
          </p:cNvPicPr>
          <p:nvPr/>
        </p:nvPicPr>
        <p:blipFill>
          <a:blip r:embed="rId3"/>
          <a:stretch>
            <a:fillRect/>
          </a:stretch>
        </p:blipFill>
        <p:spPr>
          <a:xfrm>
            <a:off x="5924221" y="4249920"/>
            <a:ext cx="6153150" cy="1162050"/>
          </a:xfrm>
          <a:prstGeom prst="rect">
            <a:avLst/>
          </a:prstGeom>
        </p:spPr>
      </p:pic>
      <p:pic>
        <p:nvPicPr>
          <p:cNvPr id="4" name="図 3"/>
          <p:cNvPicPr>
            <a:picLocks noChangeAspect="1"/>
          </p:cNvPicPr>
          <p:nvPr/>
        </p:nvPicPr>
        <p:blipFill>
          <a:blip r:embed="rId4"/>
          <a:stretch>
            <a:fillRect/>
          </a:stretch>
        </p:blipFill>
        <p:spPr>
          <a:xfrm>
            <a:off x="5924221" y="5782290"/>
            <a:ext cx="2600325" cy="571500"/>
          </a:xfrm>
          <a:prstGeom prst="rect">
            <a:avLst/>
          </a:prstGeom>
        </p:spPr>
      </p:pic>
      <p:sp>
        <p:nvSpPr>
          <p:cNvPr id="9" name="テキスト ボックス 8"/>
          <p:cNvSpPr txBox="1"/>
          <p:nvPr/>
        </p:nvSpPr>
        <p:spPr>
          <a:xfrm>
            <a:off x="8775812" y="5782290"/>
            <a:ext cx="2020525" cy="646331"/>
          </a:xfrm>
          <a:prstGeom prst="rect">
            <a:avLst/>
          </a:prstGeom>
          <a:noFill/>
        </p:spPr>
        <p:txBody>
          <a:bodyPr wrap="square" rtlCol="0">
            <a:spAutoFit/>
          </a:bodyPr>
          <a:lstStyle/>
          <a:p>
            <a:r>
              <a:rPr lang="en-US" dirty="0" smtClean="0"/>
              <a:t>Binomial Coefficient</a:t>
            </a:r>
            <a:endParaRPr lang="en-US" dirty="0"/>
          </a:p>
        </p:txBody>
      </p:sp>
      <p:sp>
        <p:nvSpPr>
          <p:cNvPr id="10" name="テキスト ボックス 9"/>
          <p:cNvSpPr txBox="1"/>
          <p:nvPr/>
        </p:nvSpPr>
        <p:spPr>
          <a:xfrm>
            <a:off x="8524546" y="3898232"/>
            <a:ext cx="2829254" cy="369332"/>
          </a:xfrm>
          <a:prstGeom prst="rect">
            <a:avLst/>
          </a:prstGeom>
          <a:noFill/>
        </p:spPr>
        <p:txBody>
          <a:bodyPr wrap="square" rtlCol="0">
            <a:spAutoFit/>
          </a:bodyPr>
          <a:lstStyle/>
          <a:p>
            <a:r>
              <a:rPr lang="en-US" dirty="0" smtClean="0"/>
              <a:t>Probability Mass Function</a:t>
            </a:r>
            <a:endParaRPr lang="en-US" dirty="0"/>
          </a:p>
        </p:txBody>
      </p:sp>
      <p:pic>
        <p:nvPicPr>
          <p:cNvPr id="11" name="図 10"/>
          <p:cNvPicPr>
            <a:picLocks noChangeAspect="1"/>
          </p:cNvPicPr>
          <p:nvPr/>
        </p:nvPicPr>
        <p:blipFill>
          <a:blip r:embed="rId5"/>
          <a:stretch>
            <a:fillRect/>
          </a:stretch>
        </p:blipFill>
        <p:spPr>
          <a:xfrm>
            <a:off x="9206683" y="2450390"/>
            <a:ext cx="2295854" cy="519913"/>
          </a:xfrm>
          <a:prstGeom prst="rect">
            <a:avLst/>
          </a:prstGeom>
        </p:spPr>
      </p:pic>
    </p:spTree>
    <p:extLst>
      <p:ext uri="{BB962C8B-B14F-4D97-AF65-F5344CB8AC3E}">
        <p14:creationId xmlns:p14="http://schemas.microsoft.com/office/powerpoint/2010/main" val="3335900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b="1" i="1" dirty="0" smtClean="0"/>
              <a:t>Required conditions </a:t>
            </a:r>
            <a:r>
              <a:rPr lang="en-US" dirty="0" smtClean="0"/>
              <a:t>when applying binomial probability model</a:t>
            </a:r>
            <a:endParaRPr lang="en-US" dirty="0"/>
          </a:p>
        </p:txBody>
      </p:sp>
      <p:pic>
        <p:nvPicPr>
          <p:cNvPr id="5" name="図 4"/>
          <p:cNvPicPr>
            <a:picLocks noChangeAspect="1"/>
          </p:cNvPicPr>
          <p:nvPr/>
        </p:nvPicPr>
        <p:blipFill>
          <a:blip r:embed="rId2"/>
          <a:stretch>
            <a:fillRect/>
          </a:stretch>
        </p:blipFill>
        <p:spPr>
          <a:xfrm>
            <a:off x="7085627" y="1440382"/>
            <a:ext cx="4361905" cy="2760268"/>
          </a:xfrm>
          <a:prstGeom prst="rect">
            <a:avLst/>
          </a:prstGeom>
        </p:spPr>
      </p:pic>
      <p:pic>
        <p:nvPicPr>
          <p:cNvPr id="6" name="図 5"/>
          <p:cNvPicPr>
            <a:picLocks noChangeAspect="1"/>
          </p:cNvPicPr>
          <p:nvPr/>
        </p:nvPicPr>
        <p:blipFill>
          <a:blip r:embed="rId3"/>
          <a:stretch>
            <a:fillRect/>
          </a:stretch>
        </p:blipFill>
        <p:spPr>
          <a:xfrm>
            <a:off x="7217636" y="4405745"/>
            <a:ext cx="4229896" cy="1932866"/>
          </a:xfrm>
          <a:prstGeom prst="rect">
            <a:avLst/>
          </a:prstGeom>
        </p:spPr>
      </p:pic>
      <p:sp>
        <p:nvSpPr>
          <p:cNvPr id="7" name="正方形/長方形 6"/>
          <p:cNvSpPr/>
          <p:nvPr/>
        </p:nvSpPr>
        <p:spPr>
          <a:xfrm>
            <a:off x="9833811" y="0"/>
            <a:ext cx="2358189" cy="365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Unit1</a:t>
            </a:r>
            <a:endParaRPr lang="en-US" dirty="0"/>
          </a:p>
        </p:txBody>
      </p:sp>
      <p:sp>
        <p:nvSpPr>
          <p:cNvPr id="3" name="テキスト ボックス 2"/>
          <p:cNvSpPr txBox="1"/>
          <p:nvPr/>
        </p:nvSpPr>
        <p:spPr>
          <a:xfrm>
            <a:off x="481263" y="2055813"/>
            <a:ext cx="5983705" cy="2031325"/>
          </a:xfrm>
          <a:prstGeom prst="rect">
            <a:avLst/>
          </a:prstGeom>
          <a:noFill/>
        </p:spPr>
        <p:txBody>
          <a:bodyPr wrap="square" rtlCol="0">
            <a:spAutoFit/>
          </a:bodyPr>
          <a:lstStyle/>
          <a:p>
            <a:pPr marL="342900" indent="-342900">
              <a:buAutoNum type="arabicPeriod"/>
            </a:pPr>
            <a:r>
              <a:rPr lang="en-US" dirty="0" smtClean="0"/>
              <a:t>There are </a:t>
            </a:r>
            <a:r>
              <a:rPr lang="en-US" b="1" dirty="0" smtClean="0"/>
              <a:t>n identical </a:t>
            </a:r>
            <a:r>
              <a:rPr lang="en-US" dirty="0" smtClean="0"/>
              <a:t>trials</a:t>
            </a:r>
          </a:p>
          <a:p>
            <a:pPr marL="342900" indent="-342900">
              <a:buAutoNum type="arabicPeriod"/>
            </a:pPr>
            <a:r>
              <a:rPr lang="en-US" dirty="0" smtClean="0"/>
              <a:t>Each trial has </a:t>
            </a:r>
            <a:r>
              <a:rPr lang="en-US" b="1" dirty="0" smtClean="0"/>
              <a:t>two possible outcomes</a:t>
            </a:r>
            <a:endParaRPr lang="en-US" dirty="0"/>
          </a:p>
          <a:p>
            <a:pPr marL="342900" indent="-342900">
              <a:buAutoNum type="arabicPeriod"/>
            </a:pPr>
            <a:r>
              <a:rPr lang="en-US" dirty="0" smtClean="0"/>
              <a:t>The trials are </a:t>
            </a:r>
            <a:r>
              <a:rPr lang="en-US" b="1" dirty="0" smtClean="0"/>
              <a:t>independent</a:t>
            </a:r>
            <a:r>
              <a:rPr lang="en-US" dirty="0" smtClean="0"/>
              <a:t> of each other</a:t>
            </a:r>
          </a:p>
          <a:p>
            <a:pPr marL="342900" indent="-342900">
              <a:buAutoNum type="arabicPeriod"/>
            </a:pPr>
            <a:r>
              <a:rPr lang="en-US" dirty="0" smtClean="0"/>
              <a:t>The probability of success, denoted </a:t>
            </a:r>
            <a:r>
              <a:rPr lang="en-US" b="1" dirty="0" smtClean="0"/>
              <a:t>by pi, remains constant for each trial</a:t>
            </a:r>
            <a:r>
              <a:rPr lang="en-US" dirty="0" smtClean="0"/>
              <a:t>.</a:t>
            </a:r>
          </a:p>
          <a:p>
            <a:pPr marL="342900" indent="-342900">
              <a:buAutoNum type="arabicPeriod"/>
            </a:pPr>
            <a:r>
              <a:rPr lang="en-US" dirty="0" smtClean="0"/>
              <a:t>The random variable, W, represents the number of successes</a:t>
            </a:r>
            <a:endParaRPr lang="en-US" dirty="0"/>
          </a:p>
        </p:txBody>
      </p:sp>
    </p:spTree>
    <p:extLst>
      <p:ext uri="{BB962C8B-B14F-4D97-AF65-F5344CB8AC3E}">
        <p14:creationId xmlns:p14="http://schemas.microsoft.com/office/powerpoint/2010/main" val="276580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Finding MLE in General</a:t>
            </a:r>
            <a:endParaRPr lang="en-US" dirty="0"/>
          </a:p>
        </p:txBody>
      </p:sp>
      <p:pic>
        <p:nvPicPr>
          <p:cNvPr id="4" name="図 3"/>
          <p:cNvPicPr>
            <a:picLocks noChangeAspect="1"/>
          </p:cNvPicPr>
          <p:nvPr/>
        </p:nvPicPr>
        <p:blipFill rotWithShape="1">
          <a:blip r:embed="rId2"/>
          <a:srcRect t="7207"/>
          <a:stretch/>
        </p:blipFill>
        <p:spPr>
          <a:xfrm>
            <a:off x="436681" y="1690688"/>
            <a:ext cx="6550196" cy="4219853"/>
          </a:xfrm>
          <a:prstGeom prst="rect">
            <a:avLst/>
          </a:prstGeom>
        </p:spPr>
      </p:pic>
      <p:sp>
        <p:nvSpPr>
          <p:cNvPr id="5" name="正方形/長方形 4"/>
          <p:cNvSpPr/>
          <p:nvPr/>
        </p:nvSpPr>
        <p:spPr>
          <a:xfrm>
            <a:off x="9833811" y="0"/>
            <a:ext cx="2358189" cy="365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Unit1</a:t>
            </a:r>
            <a:endParaRPr lang="en-US" dirty="0"/>
          </a:p>
        </p:txBody>
      </p:sp>
      <p:pic>
        <p:nvPicPr>
          <p:cNvPr id="3" name="図 2"/>
          <p:cNvPicPr>
            <a:picLocks noChangeAspect="1"/>
          </p:cNvPicPr>
          <p:nvPr/>
        </p:nvPicPr>
        <p:blipFill>
          <a:blip r:embed="rId3"/>
          <a:stretch>
            <a:fillRect/>
          </a:stretch>
        </p:blipFill>
        <p:spPr>
          <a:xfrm>
            <a:off x="6894755" y="1564786"/>
            <a:ext cx="5076825" cy="1962150"/>
          </a:xfrm>
          <a:prstGeom prst="rect">
            <a:avLst/>
          </a:prstGeom>
        </p:spPr>
      </p:pic>
    </p:spTree>
    <p:extLst>
      <p:ext uri="{BB962C8B-B14F-4D97-AF65-F5344CB8AC3E}">
        <p14:creationId xmlns:p14="http://schemas.microsoft.com/office/powerpoint/2010/main" val="3827143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Properties of MLE</a:t>
            </a:r>
            <a:endParaRPr lang="en-US" dirty="0"/>
          </a:p>
        </p:txBody>
      </p:sp>
      <p:pic>
        <p:nvPicPr>
          <p:cNvPr id="5" name="図 4"/>
          <p:cNvPicPr>
            <a:picLocks noChangeAspect="1"/>
          </p:cNvPicPr>
          <p:nvPr/>
        </p:nvPicPr>
        <p:blipFill>
          <a:blip r:embed="rId2"/>
          <a:stretch>
            <a:fillRect/>
          </a:stretch>
        </p:blipFill>
        <p:spPr>
          <a:xfrm>
            <a:off x="5937784" y="1690688"/>
            <a:ext cx="6067425" cy="3467100"/>
          </a:xfrm>
          <a:prstGeom prst="rect">
            <a:avLst/>
          </a:prstGeom>
        </p:spPr>
      </p:pic>
      <p:sp>
        <p:nvSpPr>
          <p:cNvPr id="6" name="正方形/長方形 5"/>
          <p:cNvSpPr/>
          <p:nvPr/>
        </p:nvSpPr>
        <p:spPr>
          <a:xfrm>
            <a:off x="9833811" y="0"/>
            <a:ext cx="2358189" cy="365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Unit1</a:t>
            </a:r>
            <a:endParaRPr lang="en-US" dirty="0"/>
          </a:p>
        </p:txBody>
      </p:sp>
      <p:sp>
        <p:nvSpPr>
          <p:cNvPr id="3" name="テキスト ボックス 2"/>
          <p:cNvSpPr txBox="1"/>
          <p:nvPr/>
        </p:nvSpPr>
        <p:spPr>
          <a:xfrm>
            <a:off x="581526" y="2055813"/>
            <a:ext cx="4953000" cy="2031325"/>
          </a:xfrm>
          <a:prstGeom prst="rect">
            <a:avLst/>
          </a:prstGeom>
          <a:noFill/>
        </p:spPr>
        <p:txBody>
          <a:bodyPr wrap="square" rtlCol="0">
            <a:spAutoFit/>
          </a:bodyPr>
          <a:lstStyle/>
          <a:p>
            <a:r>
              <a:rPr lang="en-US" dirty="0" smtClean="0"/>
              <a:t>For large sample,</a:t>
            </a:r>
          </a:p>
          <a:p>
            <a:pPr marL="342900" indent="-342900">
              <a:buAutoNum type="arabicPeriod"/>
            </a:pPr>
            <a:r>
              <a:rPr lang="en-US" b="1" dirty="0" smtClean="0"/>
              <a:t>Asymptotic normality:</a:t>
            </a:r>
            <a:r>
              <a:rPr lang="en-US" dirty="0" smtClean="0"/>
              <a:t> </a:t>
            </a:r>
            <a:r>
              <a:rPr lang="en-US" b="1" dirty="0" smtClean="0"/>
              <a:t>MLE can be treated as normal random variable.</a:t>
            </a:r>
          </a:p>
          <a:p>
            <a:r>
              <a:rPr lang="en-US" dirty="0" smtClean="0"/>
              <a:t>=&gt; Enables CI construction and Hypothesis testing</a:t>
            </a:r>
          </a:p>
          <a:p>
            <a:pPr marL="342900" indent="-342900">
              <a:buAutoNum type="arabicPeriod"/>
            </a:pPr>
            <a:r>
              <a:rPr lang="en-US" b="1" dirty="0" smtClean="0"/>
              <a:t>The variance of the MLE can be computed</a:t>
            </a:r>
            <a:r>
              <a:rPr lang="en-US" dirty="0" smtClean="0"/>
              <a:t> from the second derivative of the log likelihood function.</a:t>
            </a:r>
            <a:endParaRPr lang="en-US" dirty="0"/>
          </a:p>
        </p:txBody>
      </p:sp>
      <p:pic>
        <p:nvPicPr>
          <p:cNvPr id="4" name="図 3"/>
          <p:cNvPicPr>
            <a:picLocks noChangeAspect="1"/>
          </p:cNvPicPr>
          <p:nvPr/>
        </p:nvPicPr>
        <p:blipFill>
          <a:blip r:embed="rId3"/>
          <a:stretch>
            <a:fillRect/>
          </a:stretch>
        </p:blipFill>
        <p:spPr>
          <a:xfrm>
            <a:off x="7765928" y="5016621"/>
            <a:ext cx="2771775" cy="1685925"/>
          </a:xfrm>
          <a:prstGeom prst="rect">
            <a:avLst/>
          </a:prstGeom>
        </p:spPr>
      </p:pic>
    </p:spTree>
    <p:extLst>
      <p:ext uri="{BB962C8B-B14F-4D97-AF65-F5344CB8AC3E}">
        <p14:creationId xmlns:p14="http://schemas.microsoft.com/office/powerpoint/2010/main" val="2126018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Wald Confidence Interval</a:t>
            </a:r>
            <a:endParaRPr lang="en-US" dirty="0"/>
          </a:p>
        </p:txBody>
      </p:sp>
      <p:pic>
        <p:nvPicPr>
          <p:cNvPr id="4" name="図 3"/>
          <p:cNvPicPr>
            <a:picLocks noChangeAspect="1"/>
          </p:cNvPicPr>
          <p:nvPr/>
        </p:nvPicPr>
        <p:blipFill>
          <a:blip r:embed="rId2"/>
          <a:stretch>
            <a:fillRect/>
          </a:stretch>
        </p:blipFill>
        <p:spPr>
          <a:xfrm>
            <a:off x="325604" y="1690688"/>
            <a:ext cx="4936207" cy="1900324"/>
          </a:xfrm>
          <a:prstGeom prst="rect">
            <a:avLst/>
          </a:prstGeom>
        </p:spPr>
      </p:pic>
      <p:pic>
        <p:nvPicPr>
          <p:cNvPr id="5" name="図 4"/>
          <p:cNvPicPr>
            <a:picLocks noChangeAspect="1"/>
          </p:cNvPicPr>
          <p:nvPr/>
        </p:nvPicPr>
        <p:blipFill rotWithShape="1">
          <a:blip r:embed="rId3"/>
          <a:srcRect t="27900"/>
          <a:stretch/>
        </p:blipFill>
        <p:spPr>
          <a:xfrm>
            <a:off x="325603" y="3812755"/>
            <a:ext cx="4936207" cy="1850011"/>
          </a:xfrm>
          <a:prstGeom prst="rect">
            <a:avLst/>
          </a:prstGeom>
        </p:spPr>
      </p:pic>
      <p:sp>
        <p:nvSpPr>
          <p:cNvPr id="6" name="テキスト ボックス 5"/>
          <p:cNvSpPr txBox="1"/>
          <p:nvPr/>
        </p:nvSpPr>
        <p:spPr>
          <a:xfrm>
            <a:off x="3625516" y="6376987"/>
            <a:ext cx="3272589" cy="369332"/>
          </a:xfrm>
          <a:prstGeom prst="rect">
            <a:avLst/>
          </a:prstGeom>
          <a:noFill/>
        </p:spPr>
        <p:txBody>
          <a:bodyPr wrap="square" rtlCol="0">
            <a:spAutoFit/>
          </a:bodyPr>
          <a:lstStyle/>
          <a:p>
            <a:r>
              <a:rPr lang="en-US" dirty="0" smtClean="0"/>
              <a:t>Z: Critical value!</a:t>
            </a:r>
            <a:endParaRPr lang="en-US" dirty="0"/>
          </a:p>
        </p:txBody>
      </p:sp>
      <p:pic>
        <p:nvPicPr>
          <p:cNvPr id="7" name="図 6"/>
          <p:cNvPicPr>
            <a:picLocks noChangeAspect="1"/>
          </p:cNvPicPr>
          <p:nvPr/>
        </p:nvPicPr>
        <p:blipFill>
          <a:blip r:embed="rId4"/>
          <a:stretch>
            <a:fillRect/>
          </a:stretch>
        </p:blipFill>
        <p:spPr>
          <a:xfrm>
            <a:off x="5734049" y="1690688"/>
            <a:ext cx="6249403" cy="3972078"/>
          </a:xfrm>
          <a:prstGeom prst="rect">
            <a:avLst/>
          </a:prstGeom>
        </p:spPr>
      </p:pic>
      <p:sp>
        <p:nvSpPr>
          <p:cNvPr id="8" name="正方形/長方形 7"/>
          <p:cNvSpPr/>
          <p:nvPr/>
        </p:nvSpPr>
        <p:spPr>
          <a:xfrm>
            <a:off x="9833811" y="0"/>
            <a:ext cx="2358189" cy="365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Unit1</a:t>
            </a:r>
            <a:endParaRPr lang="en-US" dirty="0"/>
          </a:p>
        </p:txBody>
      </p:sp>
    </p:spTree>
    <p:extLst>
      <p:ext uri="{BB962C8B-B14F-4D97-AF65-F5344CB8AC3E}">
        <p14:creationId xmlns:p14="http://schemas.microsoft.com/office/powerpoint/2010/main" val="174441279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3370</TotalTime>
  <Words>626</Words>
  <Application>Microsoft Office PowerPoint</Application>
  <PresentationFormat>ワイド画面</PresentationFormat>
  <Paragraphs>97</Paragraphs>
  <Slides>31</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31</vt:i4>
      </vt:variant>
    </vt:vector>
  </HeadingPairs>
  <TitlesOfParts>
    <vt:vector size="37" baseType="lpstr">
      <vt:lpstr>ＭＳ Ｐゴシック</vt:lpstr>
      <vt:lpstr>Arial</vt:lpstr>
      <vt:lpstr>Calibri</vt:lpstr>
      <vt:lpstr>Calibri Light</vt:lpstr>
      <vt:lpstr>Wingdings</vt:lpstr>
      <vt:lpstr>Office テーマ</vt:lpstr>
      <vt:lpstr>W271 STATISTICAL MODEL WORK IN PROGRESS</vt:lpstr>
      <vt:lpstr>IMPORTANT</vt:lpstr>
      <vt:lpstr>TO REVIEW </vt:lpstr>
      <vt:lpstr>Key Ideas</vt:lpstr>
      <vt:lpstr>Discrete R.V. to model categorical variable</vt:lpstr>
      <vt:lpstr>Required conditions when applying binomial probability model</vt:lpstr>
      <vt:lpstr>Finding MLE in General</vt:lpstr>
      <vt:lpstr>Properties of MLE</vt:lpstr>
      <vt:lpstr>Wald Confidence Interval</vt:lpstr>
      <vt:lpstr>Potential problem of Wald Confidence Interval</vt:lpstr>
      <vt:lpstr>Alternative Confidence Intervals</vt:lpstr>
      <vt:lpstr>True Confidence / Coverage Level?</vt:lpstr>
      <vt:lpstr>Hypothesis Tests for pi Likelihood ratio test(LRT) … often used for categorical data</vt:lpstr>
      <vt:lpstr>Multiple Binary Variables – Contingency Table</vt:lpstr>
      <vt:lpstr>Confidence Intervals for the Difference of Two probabilities – Wald / </vt:lpstr>
      <vt:lpstr>Testing the Difference of Two probabilities</vt:lpstr>
      <vt:lpstr>Relative Risk</vt:lpstr>
      <vt:lpstr>Odds</vt:lpstr>
      <vt:lpstr>Key Ideas</vt:lpstr>
      <vt:lpstr>Logistic Regression</vt:lpstr>
      <vt:lpstr>Logit and Probit transformation</vt:lpstr>
      <vt:lpstr>Logistic curve</vt:lpstr>
      <vt:lpstr>Assumptions for logistic regression</vt:lpstr>
      <vt:lpstr>MLE for Logistic Regression Parameter Estimate</vt:lpstr>
      <vt:lpstr>Parameters – R glm.fit</vt:lpstr>
      <vt:lpstr>Variance-Covariance Matrix of the Estimators (sometime called Covariance Matrix)</vt:lpstr>
      <vt:lpstr>Hypothesis testing to assess the importance of an explanatory variable </vt:lpstr>
      <vt:lpstr>Deviance</vt:lpstr>
      <vt:lpstr>Model Interpretation  -- Odds Ratios</vt:lpstr>
      <vt:lpstr>CI for Odds Ratio</vt:lpstr>
      <vt:lpstr>CI for Probability of Success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Kazufumi Iwasaki</dc:creator>
  <cp:lastModifiedBy>Kazufumi Iwasaki</cp:lastModifiedBy>
  <cp:revision>140</cp:revision>
  <dcterms:created xsi:type="dcterms:W3CDTF">2017-09-04T01:24:07Z</dcterms:created>
  <dcterms:modified xsi:type="dcterms:W3CDTF">2017-09-15T12:49:15Z</dcterms:modified>
</cp:coreProperties>
</file>